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2192000" cy="6858000"/>
  <p:notesSz cx="7559675" cy="106918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480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8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2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3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3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3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7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7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7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7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7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stomShape 1" hidden="1"/>
          <p:cNvSpPr/>
          <p:nvPr/>
        </p:nvSpPr>
        <p:spPr>
          <a:xfrm>
            <a:off x="3240" y="6400800"/>
            <a:ext cx="12186000" cy="4543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" name="CustomShape 2" hidden="1"/>
          <p:cNvSpPr/>
          <p:nvPr/>
        </p:nvSpPr>
        <p:spPr>
          <a:xfrm>
            <a:off x="0" y="6334200"/>
            <a:ext cx="12186000" cy="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Line 3"/>
          <p:cNvSpPr/>
          <p:nvPr/>
        </p:nvSpPr>
        <p:spPr>
          <a:xfrm>
            <a:off x="1193400" y="1737720"/>
            <a:ext cx="9966960" cy="360"/>
          </a:xfrm>
          <a:prstGeom prst="line">
            <a:avLst/>
          </a:prstGeom>
          <a:ln w="6480"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0" y="6400800"/>
            <a:ext cx="12189240" cy="4543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CustomShape 5"/>
          <p:cNvSpPr/>
          <p:nvPr/>
        </p:nvSpPr>
        <p:spPr>
          <a:xfrm>
            <a:off x="0" y="6334200"/>
            <a:ext cx="12189240" cy="63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" name="Line 6"/>
          <p:cNvSpPr/>
          <p:nvPr/>
        </p:nvSpPr>
        <p:spPr>
          <a:xfrm>
            <a:off x="1207440" y="4343400"/>
            <a:ext cx="9875520" cy="360"/>
          </a:xfrm>
          <a:prstGeom prst="line">
            <a:avLst/>
          </a:prstGeom>
          <a:ln w="6480"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" name="PlaceHolder 7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l-PL" sz="4400" b="0" strike="noStrike" spc="-1">
                <a:latin typeface="Arial"/>
              </a:rPr>
              <a:t>Kliknij, aby edytować format tekstu tytułu</a:t>
            </a:r>
          </a:p>
        </p:txBody>
      </p:sp>
      <p:sp>
        <p:nvSpPr>
          <p:cNvPr id="7" name="PlaceHolder 8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200" b="0" strike="noStrike" spc="-1">
                <a:latin typeface="Arial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800" b="0" strike="noStrike" spc="-1">
                <a:latin typeface="Arial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0" strike="noStrike" spc="-1">
                <a:latin typeface="Arial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latin typeface="Arial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Obraz 43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>
            <a:noFill/>
          </a:ln>
        </p:spPr>
      </p:pic>
      <p:sp>
        <p:nvSpPr>
          <p:cNvPr id="45" name="CustomShape 1" hidden="1"/>
          <p:cNvSpPr/>
          <p:nvPr/>
        </p:nvSpPr>
        <p:spPr>
          <a:xfrm>
            <a:off x="3240" y="6400800"/>
            <a:ext cx="12186000" cy="4543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" name="CustomShape 2" hidden="1"/>
          <p:cNvSpPr/>
          <p:nvPr/>
        </p:nvSpPr>
        <p:spPr>
          <a:xfrm>
            <a:off x="0" y="6334200"/>
            <a:ext cx="12186000" cy="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" name="Line 3"/>
          <p:cNvSpPr/>
          <p:nvPr/>
        </p:nvSpPr>
        <p:spPr>
          <a:xfrm>
            <a:off x="1193400" y="1737720"/>
            <a:ext cx="9966960" cy="360"/>
          </a:xfrm>
          <a:prstGeom prst="line">
            <a:avLst/>
          </a:prstGeom>
          <a:ln w="6480"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4" hidden="1"/>
          <p:cNvSpPr/>
          <p:nvPr/>
        </p:nvSpPr>
        <p:spPr>
          <a:xfrm>
            <a:off x="0" y="0"/>
            <a:ext cx="155880" cy="1558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9" name="Obraz 7"/>
          <p:cNvPicPr/>
          <p:nvPr/>
        </p:nvPicPr>
        <p:blipFill>
          <a:blip r:embed="rId16"/>
          <a:stretch/>
        </p:blipFill>
        <p:spPr>
          <a:xfrm>
            <a:off x="10294200" y="150480"/>
            <a:ext cx="1720440" cy="1720440"/>
          </a:xfrm>
          <a:prstGeom prst="rect">
            <a:avLst/>
          </a:prstGeom>
          <a:ln>
            <a:noFill/>
          </a:ln>
        </p:spPr>
      </p:pic>
      <p:pic>
        <p:nvPicPr>
          <p:cNvPr id="50" name="Obraz 49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>
            <a:noFill/>
          </a:ln>
        </p:spPr>
      </p:pic>
      <p:sp>
        <p:nvSpPr>
          <p:cNvPr id="51" name="PlaceHolder 5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l-PL" sz="4400" b="0" strike="noStrike" spc="-1">
                <a:latin typeface="Arial"/>
              </a:rPr>
              <a:t>Kliknij, aby edytować format tekstu tytułu</a:t>
            </a:r>
          </a:p>
        </p:txBody>
      </p:sp>
      <p:sp>
        <p:nvSpPr>
          <p:cNvPr id="52" name="PlaceHolder 6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200" b="0" strike="noStrike" spc="-1">
                <a:latin typeface="Arial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800" b="0" strike="noStrike" spc="-1">
                <a:latin typeface="Arial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0" strike="noStrike" spc="-1">
                <a:latin typeface="Arial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latin typeface="Arial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Obraz 88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>
            <a:noFill/>
          </a:ln>
        </p:spPr>
      </p:pic>
      <p:sp>
        <p:nvSpPr>
          <p:cNvPr id="90" name="CustomShape 1" hidden="1"/>
          <p:cNvSpPr/>
          <p:nvPr/>
        </p:nvSpPr>
        <p:spPr>
          <a:xfrm>
            <a:off x="3240" y="6400800"/>
            <a:ext cx="12186000" cy="4543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1" name="CustomShape 2" hidden="1"/>
          <p:cNvSpPr/>
          <p:nvPr/>
        </p:nvSpPr>
        <p:spPr>
          <a:xfrm>
            <a:off x="0" y="6334200"/>
            <a:ext cx="12186000" cy="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2" name="Line 3"/>
          <p:cNvSpPr/>
          <p:nvPr/>
        </p:nvSpPr>
        <p:spPr>
          <a:xfrm>
            <a:off x="1193400" y="1737720"/>
            <a:ext cx="9966960" cy="360"/>
          </a:xfrm>
          <a:prstGeom prst="line">
            <a:avLst/>
          </a:prstGeom>
          <a:ln w="6480"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3" name="CustomShape 4" hidden="1"/>
          <p:cNvSpPr/>
          <p:nvPr/>
        </p:nvSpPr>
        <p:spPr>
          <a:xfrm>
            <a:off x="0" y="0"/>
            <a:ext cx="155880" cy="1558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4" name="Obraz 7"/>
          <p:cNvPicPr/>
          <p:nvPr/>
        </p:nvPicPr>
        <p:blipFill>
          <a:blip r:embed="rId16"/>
          <a:stretch/>
        </p:blipFill>
        <p:spPr>
          <a:xfrm>
            <a:off x="10294200" y="150480"/>
            <a:ext cx="1720440" cy="1720440"/>
          </a:xfrm>
          <a:prstGeom prst="rect">
            <a:avLst/>
          </a:prstGeom>
          <a:ln>
            <a:noFill/>
          </a:ln>
        </p:spPr>
      </p:pic>
      <p:pic>
        <p:nvPicPr>
          <p:cNvPr id="95" name="Obraz 94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>
            <a:noFill/>
          </a:ln>
        </p:spPr>
      </p:pic>
      <p:sp>
        <p:nvSpPr>
          <p:cNvPr id="96" name="PlaceHolder 5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l-PL" sz="4400" b="0" strike="noStrike" spc="-1">
                <a:latin typeface="Arial"/>
              </a:rPr>
              <a:t>Kliknij, aby edytować format tekstu tytułu</a:t>
            </a:r>
          </a:p>
        </p:txBody>
      </p:sp>
      <p:sp>
        <p:nvSpPr>
          <p:cNvPr id="97" name="PlaceHolder 6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200" b="0" strike="noStrike" spc="-1">
                <a:latin typeface="Arial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800" b="0" strike="noStrike" spc="-1">
                <a:latin typeface="Arial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0" strike="noStrike" spc="-1">
                <a:latin typeface="Arial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latin typeface="Arial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Obraz 133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>
            <a:noFill/>
          </a:ln>
        </p:spPr>
      </p:pic>
      <p:sp>
        <p:nvSpPr>
          <p:cNvPr id="135" name="CustomShape 1" hidden="1"/>
          <p:cNvSpPr/>
          <p:nvPr/>
        </p:nvSpPr>
        <p:spPr>
          <a:xfrm>
            <a:off x="3240" y="6400800"/>
            <a:ext cx="12186000" cy="4543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6" name="CustomShape 2" hidden="1"/>
          <p:cNvSpPr/>
          <p:nvPr/>
        </p:nvSpPr>
        <p:spPr>
          <a:xfrm>
            <a:off x="0" y="6334200"/>
            <a:ext cx="12186000" cy="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7" name="Line 3"/>
          <p:cNvSpPr/>
          <p:nvPr/>
        </p:nvSpPr>
        <p:spPr>
          <a:xfrm>
            <a:off x="1193400" y="1737720"/>
            <a:ext cx="9966960" cy="360"/>
          </a:xfrm>
          <a:prstGeom prst="line">
            <a:avLst/>
          </a:prstGeom>
          <a:ln w="6480"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8" name="CustomShape 4" hidden="1"/>
          <p:cNvSpPr/>
          <p:nvPr/>
        </p:nvSpPr>
        <p:spPr>
          <a:xfrm>
            <a:off x="0" y="0"/>
            <a:ext cx="155880" cy="1558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39" name="Obraz 7"/>
          <p:cNvPicPr/>
          <p:nvPr/>
        </p:nvPicPr>
        <p:blipFill>
          <a:blip r:embed="rId16"/>
          <a:stretch/>
        </p:blipFill>
        <p:spPr>
          <a:xfrm>
            <a:off x="10294200" y="150480"/>
            <a:ext cx="1720440" cy="1720440"/>
          </a:xfrm>
          <a:prstGeom prst="rect">
            <a:avLst/>
          </a:prstGeom>
          <a:ln>
            <a:noFill/>
          </a:ln>
        </p:spPr>
      </p:pic>
      <p:pic>
        <p:nvPicPr>
          <p:cNvPr id="140" name="Obraz 139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>
            <a:noFill/>
          </a:ln>
        </p:spPr>
      </p:pic>
      <p:sp>
        <p:nvSpPr>
          <p:cNvPr id="141" name="PlaceHolder 5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l-PL" sz="4400" b="0" strike="noStrike" spc="-1">
                <a:latin typeface="Arial"/>
              </a:rPr>
              <a:t>Kliknij, aby edytować format tekstu tytułu</a:t>
            </a:r>
          </a:p>
        </p:txBody>
      </p:sp>
      <p:sp>
        <p:nvSpPr>
          <p:cNvPr id="142" name="PlaceHolder 6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200" b="0" strike="noStrike" spc="-1">
                <a:latin typeface="Arial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800" b="0" strike="noStrike" spc="-1">
                <a:latin typeface="Arial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0" strike="noStrike" spc="-1">
                <a:latin typeface="Arial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latin typeface="Arial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stomShape 1" hidden="1"/>
          <p:cNvSpPr/>
          <p:nvPr/>
        </p:nvSpPr>
        <p:spPr>
          <a:xfrm>
            <a:off x="0" y="0"/>
            <a:ext cx="155880" cy="1558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0" name="CustomShape 2"/>
          <p:cNvSpPr/>
          <p:nvPr/>
        </p:nvSpPr>
        <p:spPr>
          <a:xfrm>
            <a:off x="1066680" y="1754280"/>
            <a:ext cx="10055520" cy="358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>
              <a:lnSpc>
                <a:spcPct val="85000"/>
              </a:lnSpc>
            </a:pPr>
            <a:r>
              <a:rPr lang="pl-PL" sz="4200" b="0" strike="noStrike" spc="-29" dirty="0">
                <a:solidFill>
                  <a:srgbClr val="FFFFFF"/>
                </a:solidFill>
                <a:latin typeface="Calibri"/>
                <a:ea typeface="DejaVu Sans"/>
              </a:rPr>
              <a:t>System ratownictwa basenowego </a:t>
            </a:r>
            <a:r>
              <a:rPr lang="pl-PL" sz="4200" b="0" strike="noStrike" spc="-29" dirty="0" err="1">
                <a:solidFill>
                  <a:srgbClr val="FFFFFF"/>
                </a:solidFill>
                <a:latin typeface="Calibri"/>
                <a:ea typeface="DejaVu Sans"/>
              </a:rPr>
              <a:t>BasOn</a:t>
            </a:r>
            <a:r>
              <a:rPr lang="pl-PL" sz="4200" b="0" strike="noStrike" spc="-29" dirty="0">
                <a:solidFill>
                  <a:srgbClr val="FFFFFF"/>
                </a:solidFill>
                <a:latin typeface="Calibri"/>
                <a:ea typeface="DejaVu Sans"/>
              </a:rPr>
              <a:t> 2022 </a:t>
            </a:r>
            <a:r>
              <a:rPr dirty="0"/>
              <a:t/>
            </a:r>
            <a:br>
              <a:rPr dirty="0"/>
            </a:br>
            <a:endParaRPr lang="pl-PL" dirty="0" smtClean="0"/>
          </a:p>
          <a:p>
            <a:pPr>
              <a:lnSpc>
                <a:spcPct val="85000"/>
              </a:lnSpc>
            </a:pPr>
            <a:r>
              <a:rPr dirty="0"/>
              <a:t/>
            </a:r>
            <a:br>
              <a:rPr dirty="0"/>
            </a:br>
            <a:r>
              <a:rPr lang="pl-PL" sz="2700" b="0" strike="noStrike" spc="-29" dirty="0">
                <a:solidFill>
                  <a:srgbClr val="FFFFFF"/>
                </a:solidFill>
                <a:latin typeface="Calibri"/>
                <a:ea typeface="DejaVu Sans"/>
              </a:rPr>
              <a:t>System wspomagający pracę ratowników poprzez monitorowanie stanu zagrożenia użytkowników obiektów basenowych </a:t>
            </a:r>
            <a:r>
              <a:rPr dirty="0"/>
              <a:t/>
            </a:r>
            <a:br>
              <a:rPr dirty="0"/>
            </a:br>
            <a:endParaRPr lang="pl-PL" sz="2700" b="0" strike="noStrike" spc="-1" dirty="0">
              <a:latin typeface="Arial"/>
            </a:endParaRPr>
          </a:p>
        </p:txBody>
      </p:sp>
      <p:pic>
        <p:nvPicPr>
          <p:cNvPr id="181" name="Obraz 180"/>
          <p:cNvPicPr/>
          <p:nvPr/>
        </p:nvPicPr>
        <p:blipFill>
          <a:blip r:embed="rId2"/>
          <a:stretch/>
        </p:blipFill>
        <p:spPr>
          <a:xfrm>
            <a:off x="360" y="0"/>
            <a:ext cx="360" cy="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CustomShape 1"/>
          <p:cNvSpPr/>
          <p:nvPr/>
        </p:nvSpPr>
        <p:spPr>
          <a:xfrm>
            <a:off x="1097280" y="286560"/>
            <a:ext cx="10055520" cy="144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pl-PL" sz="48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Możliwości</a:t>
            </a:r>
            <a:r>
              <a:rPr lang="pl-PL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pl-PL" sz="1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   </a:t>
            </a:r>
            <a:r>
              <a:rPr lang="pl-PL" sz="4800" b="0" strike="noStrike" spc="-1" dirty="0" smtClean="0">
                <a:solidFill>
                  <a:srgbClr val="FFFFFF"/>
                </a:solidFill>
                <a:latin typeface="Calibri"/>
                <a:ea typeface="DejaVu Sans"/>
              </a:rPr>
              <a:t>rozbudowy</a:t>
            </a:r>
            <a:endParaRPr lang="pl-PL" sz="4800" b="0" strike="noStrike" spc="-1" dirty="0">
              <a:latin typeface="Arial"/>
            </a:endParaRPr>
          </a:p>
        </p:txBody>
      </p:sp>
      <p:sp>
        <p:nvSpPr>
          <p:cNvPr id="225" name="CustomShape 2"/>
          <p:cNvSpPr/>
          <p:nvPr/>
        </p:nvSpPr>
        <p:spPr>
          <a:xfrm>
            <a:off x="1202040" y="1825560"/>
            <a:ext cx="7723440" cy="2342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50000"/>
              </a:lnSpc>
            </a:pPr>
            <a:r>
              <a:rPr lang="pl-PL" sz="2000" b="0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- możliwość </a:t>
            </a:r>
            <a:r>
              <a:rPr lang="pl-PL" sz="20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instalacji na otwartych akwenach wodnych (kąpieliska na jeziorach</a:t>
            </a:r>
            <a:r>
              <a:rPr lang="pl-PL" sz="2000" b="0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);</a:t>
            </a:r>
            <a:endParaRPr lang="pl-PL" sz="2000" b="0" strike="noStrike" spc="-1" dirty="0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pl-PL" sz="2000" b="0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- analiza </a:t>
            </a:r>
            <a:r>
              <a:rPr lang="pl-PL" sz="20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obrazu na podstawie nagrań video jako funkcjonalność komplementarna dla sygnałów </a:t>
            </a:r>
            <a:r>
              <a:rPr lang="pl-PL" sz="2000" b="0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ultradźwiękowych.</a:t>
            </a:r>
            <a:endParaRPr lang="pl-PL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20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ustomShape 1"/>
          <p:cNvSpPr/>
          <p:nvPr/>
        </p:nvSpPr>
        <p:spPr>
          <a:xfrm>
            <a:off x="1097280" y="286560"/>
            <a:ext cx="10055520" cy="708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 lnSpcReduction="10000"/>
          </a:bodyPr>
          <a:lstStyle/>
          <a:p>
            <a:pPr>
              <a:lnSpc>
                <a:spcPct val="85000"/>
              </a:lnSpc>
            </a:pPr>
            <a:r>
              <a:rPr lang="pl-PL" sz="4800" b="0" strike="noStrike" spc="-29">
                <a:solidFill>
                  <a:srgbClr val="404040"/>
                </a:solidFill>
                <a:latin typeface="Calibri"/>
                <a:ea typeface="DejaVu Sans"/>
              </a:rPr>
              <a:t> </a:t>
            </a:r>
            <a:endParaRPr lang="pl-PL" sz="4800" b="0" strike="noStrike" spc="-1">
              <a:latin typeface="Arial"/>
            </a:endParaRPr>
          </a:p>
        </p:txBody>
      </p:sp>
      <p:sp>
        <p:nvSpPr>
          <p:cNvPr id="183" name="CustomShape 2"/>
          <p:cNvSpPr/>
          <p:nvPr/>
        </p:nvSpPr>
        <p:spPr>
          <a:xfrm>
            <a:off x="9900360" y="6459840"/>
            <a:ext cx="1309320" cy="362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C52F48BB-7E30-4A7F-A3DA-179F2F8E137B}" type="slidenum">
              <a:rPr lang="pl-PL" sz="1050" b="0" strike="noStrike" spc="-1">
                <a:solidFill>
                  <a:srgbClr val="FFFFFF"/>
                </a:solidFill>
                <a:latin typeface="Calibri"/>
                <a:ea typeface="DejaVu Sans"/>
              </a:rPr>
              <a:t>2</a:t>
            </a:fld>
            <a:endParaRPr lang="pl-PL" sz="1050" b="0" strike="noStrike" spc="-1">
              <a:latin typeface="Arial"/>
            </a:endParaRPr>
          </a:p>
        </p:txBody>
      </p:sp>
      <p:sp>
        <p:nvSpPr>
          <p:cNvPr id="184" name="CustomShape 3"/>
          <p:cNvSpPr/>
          <p:nvPr/>
        </p:nvSpPr>
        <p:spPr>
          <a:xfrm>
            <a:off x="864000" y="286560"/>
            <a:ext cx="9645480" cy="941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2800" b="1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System wykrywania niebezpiecznych sytuacji na basenach </a:t>
            </a:r>
            <a:endParaRPr lang="pl-PL" sz="2800" b="0" strike="noStrike" spc="-1" dirty="0">
              <a:latin typeface="Arial"/>
            </a:endParaRPr>
          </a:p>
        </p:txBody>
      </p:sp>
      <p:sp>
        <p:nvSpPr>
          <p:cNvPr id="185" name="CustomShape 4"/>
          <p:cNvSpPr/>
          <p:nvPr/>
        </p:nvSpPr>
        <p:spPr>
          <a:xfrm>
            <a:off x="883800" y="1116000"/>
            <a:ext cx="10093680" cy="357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/>
          <a:lstStyle/>
          <a:p>
            <a:pPr marL="91440" indent="-88560">
              <a:lnSpc>
                <a:spcPct val="150000"/>
              </a:lnSpc>
              <a:spcBef>
                <a:spcPts val="1199"/>
              </a:spcBef>
              <a:spcAft>
                <a:spcPts val="201"/>
              </a:spcAft>
              <a:buClr>
                <a:srgbClr val="FF0000"/>
              </a:buClr>
              <a:buFont typeface="Wingdings" charset="2"/>
              <a:buChar char=""/>
            </a:pPr>
            <a:r>
              <a:rPr lang="pl-PL" sz="20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Podstawowe założenia systemu:</a:t>
            </a:r>
            <a:endParaRPr lang="pl-PL" sz="20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</a:pPr>
            <a:endParaRPr lang="pl-PL" sz="20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</a:pPr>
            <a:endParaRPr lang="pl-PL" sz="20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</a:pPr>
            <a:r>
              <a:rPr dirty="0"/>
              <a:t/>
            </a:r>
            <a:br>
              <a:rPr dirty="0"/>
            </a:br>
            <a:endParaRPr lang="pl-PL" sz="2000" b="0" strike="noStrike" spc="-1" dirty="0">
              <a:latin typeface="Arial"/>
            </a:endParaRPr>
          </a:p>
        </p:txBody>
      </p:sp>
      <p:sp>
        <p:nvSpPr>
          <p:cNvPr id="186" name="CustomShape 5"/>
          <p:cNvSpPr/>
          <p:nvPr/>
        </p:nvSpPr>
        <p:spPr>
          <a:xfrm>
            <a:off x="936000" y="1872000"/>
            <a:ext cx="2733480" cy="4101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20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Basen</a:t>
            </a:r>
            <a:r>
              <a:rPr lang="pl-PL" sz="2000" b="0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:</a:t>
            </a:r>
          </a:p>
          <a:p>
            <a:pPr>
              <a:lnSpc>
                <a:spcPct val="100000"/>
              </a:lnSpc>
            </a:pPr>
            <a:endParaRPr lang="pl-PL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20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Zwiększenie bezpieczeństwa na obiektach basenowych poprzez wykrywanie stanu </a:t>
            </a:r>
            <a:r>
              <a:rPr lang="pl-PL" sz="2000" b="0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zagrożenia życia </a:t>
            </a:r>
            <a:r>
              <a:rPr lang="pl-PL" sz="20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osób przebywających </a:t>
            </a:r>
            <a:r>
              <a:rPr lang="pl-PL" sz="2000" b="0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/>
            </a:r>
            <a:br>
              <a:rPr lang="pl-PL" sz="2000" b="0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</a:br>
            <a:r>
              <a:rPr lang="pl-PL" sz="2000" b="0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w nieckach basenowych</a:t>
            </a:r>
            <a:endParaRPr lang="pl-PL" sz="2000" b="0" strike="noStrike" spc="-1" dirty="0">
              <a:latin typeface="Arial"/>
            </a:endParaRPr>
          </a:p>
        </p:txBody>
      </p:sp>
      <p:sp>
        <p:nvSpPr>
          <p:cNvPr id="189" name="CustomShape 8"/>
          <p:cNvSpPr/>
          <p:nvPr/>
        </p:nvSpPr>
        <p:spPr>
          <a:xfrm>
            <a:off x="6552000" y="1872000"/>
            <a:ext cx="2733480" cy="4101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20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Archiwum</a:t>
            </a:r>
            <a:r>
              <a:rPr lang="pl-PL" sz="2000" b="0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:</a:t>
            </a:r>
          </a:p>
          <a:p>
            <a:pPr>
              <a:lnSpc>
                <a:spcPct val="100000"/>
              </a:lnSpc>
            </a:pPr>
            <a:endParaRPr lang="pl-PL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20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Archiwizacja danych o sytuacjach alarmowych</a:t>
            </a:r>
            <a:endParaRPr lang="pl-PL" sz="2000" b="0" strike="noStrike" spc="-1" dirty="0">
              <a:latin typeface="Arial"/>
            </a:endParaRPr>
          </a:p>
        </p:txBody>
      </p:sp>
      <p:sp>
        <p:nvSpPr>
          <p:cNvPr id="190" name="CustomShape 9"/>
          <p:cNvSpPr/>
          <p:nvPr/>
        </p:nvSpPr>
        <p:spPr>
          <a:xfrm>
            <a:off x="3672000" y="1800000"/>
            <a:ext cx="2880000" cy="29251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20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Ratownik</a:t>
            </a:r>
            <a:r>
              <a:rPr lang="pl-PL" sz="2000" b="0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:</a:t>
            </a:r>
          </a:p>
          <a:p>
            <a:pPr>
              <a:lnSpc>
                <a:spcPct val="100000"/>
              </a:lnSpc>
            </a:pPr>
            <a:endParaRPr lang="pl-PL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2000" b="0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Powiadamianie ratowników lub innych osób zatrudnionych na obiekcie o zdarzeniach nietypowych np.: topienie się, przewrócenie się, zesłabnięcie</a:t>
            </a:r>
            <a:endParaRPr lang="pl-PL" sz="20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CustomShape 1"/>
          <p:cNvSpPr/>
          <p:nvPr/>
        </p:nvSpPr>
        <p:spPr>
          <a:xfrm>
            <a:off x="1097280" y="286560"/>
            <a:ext cx="10055520" cy="708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 lnSpcReduction="10000"/>
          </a:bodyPr>
          <a:lstStyle/>
          <a:p>
            <a:pPr>
              <a:lnSpc>
                <a:spcPct val="85000"/>
              </a:lnSpc>
            </a:pPr>
            <a:r>
              <a:rPr lang="pl-PL" sz="4800" b="0" strike="noStrike" spc="-29">
                <a:solidFill>
                  <a:srgbClr val="404040"/>
                </a:solidFill>
                <a:latin typeface="Calibri"/>
                <a:ea typeface="DejaVu Sans"/>
              </a:rPr>
              <a:t> </a:t>
            </a:r>
            <a:endParaRPr lang="pl-PL" sz="4800" b="0" strike="noStrike" spc="-1">
              <a:latin typeface="Arial"/>
            </a:endParaRPr>
          </a:p>
        </p:txBody>
      </p:sp>
      <p:sp>
        <p:nvSpPr>
          <p:cNvPr id="192" name="CustomShape 2"/>
          <p:cNvSpPr/>
          <p:nvPr/>
        </p:nvSpPr>
        <p:spPr>
          <a:xfrm>
            <a:off x="9900360" y="6459840"/>
            <a:ext cx="1309320" cy="362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ABB8BB06-57FF-4B5D-94F6-0E5A2714F0CE}" type="slidenum">
              <a:rPr lang="pl-PL" sz="1050" b="0" strike="noStrike" spc="-1">
                <a:solidFill>
                  <a:srgbClr val="FFFFFF"/>
                </a:solidFill>
                <a:latin typeface="Calibri"/>
                <a:ea typeface="DejaVu Sans"/>
              </a:rPr>
              <a:t>3</a:t>
            </a:fld>
            <a:endParaRPr lang="pl-PL" sz="1050" b="0" strike="noStrike" spc="-1">
              <a:latin typeface="Arial"/>
            </a:endParaRPr>
          </a:p>
        </p:txBody>
      </p:sp>
      <p:sp>
        <p:nvSpPr>
          <p:cNvPr id="193" name="CustomShape 3"/>
          <p:cNvSpPr/>
          <p:nvPr/>
        </p:nvSpPr>
        <p:spPr>
          <a:xfrm>
            <a:off x="1051920" y="183240"/>
            <a:ext cx="6571440" cy="81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4800" b="1" u="sng" strike="noStrike" spc="-1" dirty="0">
                <a:solidFill>
                  <a:srgbClr val="FFFFFF"/>
                </a:solidFill>
                <a:uFillTx/>
                <a:latin typeface="Calibri"/>
                <a:ea typeface="DejaVu Sans"/>
              </a:rPr>
              <a:t>Rozwiązanie :</a:t>
            </a:r>
            <a:endParaRPr lang="pl-PL" sz="4800" b="0" strike="noStrike" spc="-1" dirty="0">
              <a:latin typeface="Arial"/>
            </a:endParaRPr>
          </a:p>
        </p:txBody>
      </p:sp>
      <p:sp>
        <p:nvSpPr>
          <p:cNvPr id="194" name="CustomShape 4"/>
          <p:cNvSpPr/>
          <p:nvPr/>
        </p:nvSpPr>
        <p:spPr>
          <a:xfrm>
            <a:off x="872640" y="1772816"/>
            <a:ext cx="10503360" cy="374441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>
            <a:normAutofit/>
          </a:bodyPr>
          <a:lstStyle/>
          <a:p>
            <a:pPr marL="91440" indent="-88560">
              <a:lnSpc>
                <a:spcPct val="150000"/>
              </a:lnSpc>
              <a:spcBef>
                <a:spcPts val="1199"/>
              </a:spcBef>
              <a:spcAft>
                <a:spcPts val="201"/>
              </a:spcAft>
              <a:buClr>
                <a:srgbClr val="FF0000"/>
              </a:buClr>
              <a:buFont typeface="Wingdings" charset="2"/>
              <a:buChar char=""/>
            </a:pPr>
            <a:r>
              <a:rPr lang="pl-PL" sz="2000" b="0" strike="noStrike" spc="-1" dirty="0">
                <a:solidFill>
                  <a:srgbClr val="FFFFFF"/>
                </a:solidFill>
                <a:ea typeface="DejaVu Sans"/>
              </a:rPr>
              <a:t>(1) Każdy użytkownik przebywający w obiekcie ma założoną opaskę </a:t>
            </a:r>
            <a:r>
              <a:rPr lang="pl-PL" sz="2000" b="0" strike="noStrike" spc="-1" dirty="0" smtClean="0">
                <a:solidFill>
                  <a:srgbClr val="FFFFFF"/>
                </a:solidFill>
                <a:ea typeface="DejaVu Sans"/>
              </a:rPr>
              <a:t>na </a:t>
            </a:r>
            <a:r>
              <a:rPr lang="pl-PL" sz="2000" b="0" strike="noStrike" spc="-1" dirty="0">
                <a:solidFill>
                  <a:srgbClr val="FFFFFF"/>
                </a:solidFill>
                <a:ea typeface="DejaVu Sans"/>
              </a:rPr>
              <a:t>przegubie </a:t>
            </a:r>
            <a:r>
              <a:rPr lang="pl-PL" sz="2000" b="0" strike="noStrike" spc="-1" dirty="0" smtClean="0">
                <a:solidFill>
                  <a:srgbClr val="FFFFFF"/>
                </a:solidFill>
                <a:ea typeface="DejaVu Sans"/>
              </a:rPr>
              <a:t>ręki (Opaska </a:t>
            </a:r>
            <a:r>
              <a:rPr lang="pl-PL" sz="2000" b="0" strike="noStrike" spc="-1" dirty="0">
                <a:solidFill>
                  <a:srgbClr val="FFFFFF"/>
                </a:solidFill>
                <a:ea typeface="DejaVu Sans"/>
              </a:rPr>
              <a:t>na rękę wygląda jak mały </a:t>
            </a:r>
            <a:r>
              <a:rPr lang="pl-PL" sz="2000" b="0" strike="noStrike" spc="-1" dirty="0" smtClean="0">
                <a:solidFill>
                  <a:srgbClr val="FFFFFF"/>
                </a:solidFill>
                <a:ea typeface="DejaVu Sans"/>
              </a:rPr>
              <a:t>zegarek);</a:t>
            </a:r>
          </a:p>
          <a:p>
            <a:pPr marL="91440" indent="-88560">
              <a:lnSpc>
                <a:spcPct val="150000"/>
              </a:lnSpc>
              <a:spcBef>
                <a:spcPts val="1199"/>
              </a:spcBef>
              <a:spcAft>
                <a:spcPts val="201"/>
              </a:spcAft>
              <a:buClr>
                <a:srgbClr val="FF0000"/>
              </a:buClr>
              <a:buFont typeface="Wingdings" charset="2"/>
              <a:buChar char=""/>
            </a:pPr>
            <a:r>
              <a:rPr lang="pl-PL" sz="2000" b="0" strike="noStrike" spc="-1" dirty="0" smtClean="0">
                <a:solidFill>
                  <a:schemeClr val="bg1"/>
                </a:solidFill>
                <a:cs typeface="Calibri" panose="020F0502020204030204" pitchFamily="34" charset="0"/>
              </a:rPr>
              <a:t>(2)</a:t>
            </a:r>
            <a:r>
              <a:rPr lang="pl-PL" sz="2000" spc="-1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pl-PL" sz="2000" spc="-1" dirty="0" smtClean="0">
                <a:solidFill>
                  <a:schemeClr val="bg1"/>
                </a:solidFill>
                <a:cs typeface="Calibri" panose="020F0502020204030204" pitchFamily="34" charset="0"/>
              </a:rPr>
              <a:t>Opaska </a:t>
            </a:r>
            <a:r>
              <a:rPr lang="pl-PL" sz="2000" spc="-1" dirty="0">
                <a:solidFill>
                  <a:schemeClr val="bg1"/>
                </a:solidFill>
                <a:cs typeface="Calibri" panose="020F0502020204030204" pitchFamily="34" charset="0"/>
              </a:rPr>
              <a:t>umożliwia wykrywanie procesu topienia oraz innych sytuacji niebezpiecznych, takich jak </a:t>
            </a:r>
            <a:r>
              <a:rPr lang="pl-PL" sz="2000" spc="-1" dirty="0" smtClean="0">
                <a:solidFill>
                  <a:schemeClr val="bg1"/>
                </a:solidFill>
                <a:cs typeface="Calibri" panose="020F0502020204030204" pitchFamily="34" charset="0"/>
              </a:rPr>
              <a:t>zasłabnięcie  </a:t>
            </a:r>
            <a:r>
              <a:rPr lang="pl-PL" sz="2000" spc="-1" dirty="0">
                <a:solidFill>
                  <a:schemeClr val="bg1"/>
                </a:solidFill>
                <a:cs typeface="Calibri" panose="020F0502020204030204" pitchFamily="34" charset="0"/>
              </a:rPr>
              <a:t>lub przewrócenie </a:t>
            </a:r>
            <a:r>
              <a:rPr lang="pl-PL" sz="2000" spc="-1" dirty="0" smtClean="0">
                <a:solidFill>
                  <a:schemeClr val="bg1"/>
                </a:solidFill>
                <a:cs typeface="Calibri" panose="020F0502020204030204" pitchFamily="34" charset="0"/>
              </a:rPr>
              <a:t>się;</a:t>
            </a:r>
          </a:p>
          <a:p>
            <a:pPr marL="91440" indent="-88560">
              <a:lnSpc>
                <a:spcPct val="150000"/>
              </a:lnSpc>
              <a:spcBef>
                <a:spcPts val="1199"/>
              </a:spcBef>
              <a:spcAft>
                <a:spcPts val="201"/>
              </a:spcAft>
              <a:buClr>
                <a:srgbClr val="FF0000"/>
              </a:buClr>
              <a:buFont typeface="Wingdings" charset="2"/>
              <a:buChar char=""/>
            </a:pPr>
            <a:r>
              <a:rPr lang="pl-PL" sz="2000" spc="-1" dirty="0" smtClean="0">
                <a:solidFill>
                  <a:schemeClr val="bg1"/>
                </a:solidFill>
                <a:cs typeface="Calibri" panose="020F0502020204030204" pitchFamily="34" charset="0"/>
              </a:rPr>
              <a:t>(3</a:t>
            </a:r>
            <a:r>
              <a:rPr lang="pl-PL" sz="2000" spc="-1" dirty="0">
                <a:solidFill>
                  <a:schemeClr val="bg1"/>
                </a:solidFill>
                <a:cs typeface="Calibri" panose="020F0502020204030204" pitchFamily="34" charset="0"/>
              </a:rPr>
              <a:t>) sprawdza długość pobytu na określonej </a:t>
            </a:r>
            <a:r>
              <a:rPr lang="pl-PL" sz="2000" spc="-1" dirty="0" smtClean="0">
                <a:solidFill>
                  <a:schemeClr val="bg1"/>
                </a:solidFill>
                <a:cs typeface="Calibri" panose="020F0502020204030204" pitchFamily="34" charset="0"/>
              </a:rPr>
              <a:t>głębokości;</a:t>
            </a:r>
          </a:p>
          <a:p>
            <a:pPr marL="91440" indent="-88560">
              <a:lnSpc>
                <a:spcPct val="150000"/>
              </a:lnSpc>
              <a:spcBef>
                <a:spcPts val="1199"/>
              </a:spcBef>
              <a:spcAft>
                <a:spcPts val="201"/>
              </a:spcAft>
              <a:buClr>
                <a:srgbClr val="FF0000"/>
              </a:buClr>
              <a:buFont typeface="Wingdings" charset="2"/>
              <a:buChar char=""/>
            </a:pPr>
            <a:r>
              <a:rPr lang="pl-PL" sz="2000" spc="-1" dirty="0" smtClean="0">
                <a:solidFill>
                  <a:schemeClr val="bg1"/>
                </a:solidFill>
                <a:cs typeface="Calibri" panose="020F0502020204030204" pitchFamily="34" charset="0"/>
              </a:rPr>
              <a:t>(</a:t>
            </a:r>
            <a:r>
              <a:rPr lang="pl-PL" sz="2000" spc="-1" dirty="0">
                <a:solidFill>
                  <a:schemeClr val="bg1"/>
                </a:solidFill>
                <a:cs typeface="Calibri" panose="020F0502020204030204" pitchFamily="34" charset="0"/>
              </a:rPr>
              <a:t>4) </a:t>
            </a:r>
            <a:r>
              <a:rPr lang="pl-PL" sz="2000" spc="-1" dirty="0" smtClean="0">
                <a:solidFill>
                  <a:schemeClr val="bg1"/>
                </a:solidFill>
                <a:cs typeface="Calibri" panose="020F0502020204030204" pitchFamily="34" charset="0"/>
              </a:rPr>
              <a:t>analizuje </a:t>
            </a:r>
            <a:r>
              <a:rPr lang="pl-PL" sz="2000" spc="-1" dirty="0">
                <a:solidFill>
                  <a:schemeClr val="bg1"/>
                </a:solidFill>
                <a:cs typeface="Calibri" panose="020F0502020204030204" pitchFamily="34" charset="0"/>
              </a:rPr>
              <a:t>ruchy wykonywane się w niecce </a:t>
            </a:r>
            <a:r>
              <a:rPr lang="pl-PL" sz="2000" spc="-1" dirty="0" smtClean="0">
                <a:solidFill>
                  <a:schemeClr val="bg1"/>
                </a:solidFill>
                <a:cs typeface="Calibri" panose="020F0502020204030204" pitchFamily="34" charset="0"/>
              </a:rPr>
              <a:t>basenowej;</a:t>
            </a:r>
          </a:p>
          <a:p>
            <a:pPr marL="91440" indent="-88560">
              <a:lnSpc>
                <a:spcPct val="120000"/>
              </a:lnSpc>
              <a:spcBef>
                <a:spcPts val="1199"/>
              </a:spcBef>
              <a:spcAft>
                <a:spcPts val="201"/>
              </a:spcAft>
              <a:buClr>
                <a:srgbClr val="FF0000"/>
              </a:buClr>
              <a:buFont typeface="Wingdings" charset="2"/>
              <a:buChar char=""/>
            </a:pPr>
            <a:endParaRPr lang="pl-PL" sz="2800" spc="-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" indent="-88560">
              <a:lnSpc>
                <a:spcPct val="120000"/>
              </a:lnSpc>
              <a:spcBef>
                <a:spcPts val="1199"/>
              </a:spcBef>
              <a:spcAft>
                <a:spcPts val="201"/>
              </a:spcAft>
              <a:buClr>
                <a:srgbClr val="FF0000"/>
              </a:buClr>
              <a:buFont typeface="Wingdings" charset="2"/>
              <a:buChar char=""/>
            </a:pPr>
            <a:endParaRPr lang="pl-PL" sz="2800" spc="-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" indent="-88560">
              <a:lnSpc>
                <a:spcPct val="120000"/>
              </a:lnSpc>
              <a:spcBef>
                <a:spcPts val="1199"/>
              </a:spcBef>
              <a:spcAft>
                <a:spcPts val="201"/>
              </a:spcAft>
              <a:buClr>
                <a:srgbClr val="FF0000"/>
              </a:buClr>
              <a:buFont typeface="Wingdings" charset="2"/>
              <a:buChar char=""/>
            </a:pPr>
            <a:endParaRPr lang="pl-PL" sz="2800" b="0" strike="noStrike" spc="-1" dirty="0">
              <a:solidFill>
                <a:schemeClr val="bg1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ustomShape 1"/>
          <p:cNvSpPr/>
          <p:nvPr/>
        </p:nvSpPr>
        <p:spPr>
          <a:xfrm>
            <a:off x="1097280" y="214560"/>
            <a:ext cx="10055520" cy="708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 lnSpcReduction="10000"/>
          </a:bodyPr>
          <a:lstStyle/>
          <a:p>
            <a:pPr>
              <a:lnSpc>
                <a:spcPct val="85000"/>
              </a:lnSpc>
            </a:pPr>
            <a:r>
              <a:rPr lang="pl-PL" sz="4800" b="0" strike="noStrike" spc="-29">
                <a:solidFill>
                  <a:srgbClr val="404040"/>
                </a:solidFill>
                <a:latin typeface="Calibri"/>
                <a:ea typeface="DejaVu Sans"/>
              </a:rPr>
              <a:t> </a:t>
            </a:r>
            <a:endParaRPr lang="pl-PL" sz="4800" b="0" strike="noStrike" spc="-1">
              <a:latin typeface="Arial"/>
            </a:endParaRPr>
          </a:p>
        </p:txBody>
      </p:sp>
      <p:sp>
        <p:nvSpPr>
          <p:cNvPr id="196" name="CustomShape 2"/>
          <p:cNvSpPr/>
          <p:nvPr/>
        </p:nvSpPr>
        <p:spPr>
          <a:xfrm>
            <a:off x="9900360" y="6459840"/>
            <a:ext cx="1309320" cy="362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A313F100-E421-47E4-8E28-D139FEE26077}" type="slidenum">
              <a:rPr lang="pl-PL" sz="1050" b="0" strike="noStrike" spc="-1">
                <a:solidFill>
                  <a:srgbClr val="FFFFFF"/>
                </a:solidFill>
                <a:latin typeface="Calibri"/>
                <a:ea typeface="DejaVu Sans"/>
              </a:rPr>
              <a:t>4</a:t>
            </a:fld>
            <a:endParaRPr lang="pl-PL" sz="1050" b="0" strike="noStrike" spc="-1">
              <a:latin typeface="Arial"/>
            </a:endParaRPr>
          </a:p>
        </p:txBody>
      </p:sp>
      <p:sp>
        <p:nvSpPr>
          <p:cNvPr id="197" name="CustomShape 3"/>
          <p:cNvSpPr/>
          <p:nvPr/>
        </p:nvSpPr>
        <p:spPr>
          <a:xfrm>
            <a:off x="1051920" y="351000"/>
            <a:ext cx="6571440" cy="81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8" name="CustomShape 4"/>
          <p:cNvSpPr/>
          <p:nvPr/>
        </p:nvSpPr>
        <p:spPr>
          <a:xfrm>
            <a:off x="872640" y="1179720"/>
            <a:ext cx="11007360" cy="43375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>
            <a:noAutofit/>
          </a:bodyPr>
          <a:lstStyle/>
          <a:p>
            <a:pPr marL="91440" lvl="0" indent="-88560">
              <a:lnSpc>
                <a:spcPct val="150000"/>
              </a:lnSpc>
              <a:spcBef>
                <a:spcPts val="1199"/>
              </a:spcBef>
              <a:spcAft>
                <a:spcPts val="201"/>
              </a:spcAft>
              <a:buClr>
                <a:srgbClr val="FF0000"/>
              </a:buClr>
              <a:buFont typeface="Wingdings" charset="2"/>
              <a:buChar char=""/>
            </a:pPr>
            <a:r>
              <a:rPr lang="pl-PL" sz="2800" spc="-1" dirty="0" smtClean="0">
                <a:solidFill>
                  <a:srgbClr val="FFFFFF"/>
                </a:solidFill>
                <a:latin typeface="Calibri"/>
              </a:rPr>
              <a:t>(</a:t>
            </a:r>
            <a:r>
              <a:rPr lang="pl-PL" sz="2000" spc="-1" dirty="0" smtClean="0">
                <a:solidFill>
                  <a:srgbClr val="FFFFFF"/>
                </a:solidFill>
              </a:rPr>
              <a:t>5</a:t>
            </a:r>
            <a:r>
              <a:rPr lang="pl-PL" sz="2000" spc="-1" dirty="0">
                <a:solidFill>
                  <a:srgbClr val="FFFFFF"/>
                </a:solidFill>
              </a:rPr>
              <a:t>) Opaska ma zapisane: </a:t>
            </a:r>
            <a:endParaRPr lang="pl-PL" sz="2000" spc="-1" dirty="0" smtClean="0">
              <a:solidFill>
                <a:srgbClr val="FFFFFF"/>
              </a:solidFill>
            </a:endParaRPr>
          </a:p>
          <a:p>
            <a:pPr marL="2880" lvl="0">
              <a:lnSpc>
                <a:spcPct val="150000"/>
              </a:lnSpc>
              <a:spcBef>
                <a:spcPts val="1199"/>
              </a:spcBef>
              <a:spcAft>
                <a:spcPts val="201"/>
              </a:spcAft>
              <a:buClr>
                <a:srgbClr val="FF0000"/>
              </a:buClr>
            </a:pPr>
            <a:r>
              <a:rPr lang="pl-PL" sz="2000" spc="-1" dirty="0" smtClean="0">
                <a:solidFill>
                  <a:srgbClr val="FFFFFF"/>
                </a:solidFill>
              </a:rPr>
              <a:t>- algorytmy </a:t>
            </a:r>
            <a:r>
              <a:rPr lang="pl-PL" sz="2000" spc="-1" dirty="0">
                <a:solidFill>
                  <a:srgbClr val="FFFFFF"/>
                </a:solidFill>
              </a:rPr>
              <a:t>topienia </a:t>
            </a:r>
            <a:r>
              <a:rPr lang="pl-PL" sz="2000" spc="-1" dirty="0" smtClean="0">
                <a:solidFill>
                  <a:srgbClr val="FFFFFF"/>
                </a:solidFill>
              </a:rPr>
              <a:t>(ruchy zidentyfikowane </a:t>
            </a:r>
            <a:r>
              <a:rPr lang="pl-PL" sz="2000" spc="-1" dirty="0">
                <a:solidFill>
                  <a:srgbClr val="FFFFFF"/>
                </a:solidFill>
              </a:rPr>
              <a:t>jako </a:t>
            </a:r>
            <a:r>
              <a:rPr lang="pl-PL" sz="2000" spc="-1" dirty="0" smtClean="0">
                <a:solidFill>
                  <a:srgbClr val="FFFFFF"/>
                </a:solidFill>
              </a:rPr>
              <a:t>typowe dla procesu topienia się);</a:t>
            </a:r>
            <a:endParaRPr lang="pl-PL" sz="2000" spc="-1" dirty="0">
              <a:solidFill>
                <a:srgbClr val="FFFFFF"/>
              </a:solidFill>
            </a:endParaRPr>
          </a:p>
          <a:p>
            <a:pPr>
              <a:lnSpc>
                <a:spcPct val="150000"/>
              </a:lnSpc>
              <a:spcBef>
                <a:spcPts val="1199"/>
              </a:spcBef>
              <a:spcAft>
                <a:spcPts val="201"/>
              </a:spcAft>
            </a:pPr>
            <a:r>
              <a:rPr lang="pl-PL" sz="2000" b="0" strike="noStrike" spc="-1" dirty="0" smtClean="0">
                <a:solidFill>
                  <a:srgbClr val="FFFFFF"/>
                </a:solidFill>
                <a:ea typeface="DejaVu Sans"/>
                <a:cs typeface="Calibri" panose="020F0502020204030204" pitchFamily="34" charset="0"/>
              </a:rPr>
              <a:t>- wykrywanie zbyt długiego przebywania na określonej głębokości. </a:t>
            </a:r>
          </a:p>
          <a:p>
            <a:pPr marL="342900" indent="-342900">
              <a:lnSpc>
                <a:spcPct val="150000"/>
              </a:lnSpc>
              <a:spcBef>
                <a:spcPts val="1199"/>
              </a:spcBef>
              <a:spcAft>
                <a:spcPts val="201"/>
              </a:spcAft>
              <a:buFontTx/>
              <a:buChar char="-"/>
            </a:pPr>
            <a:endParaRPr lang="pl-PL" sz="2000" b="0" strike="noStrike" spc="-1" dirty="0" smtClean="0">
              <a:solidFill>
                <a:srgbClr val="FFFFFF"/>
              </a:solidFill>
              <a:ea typeface="DejaVu Sans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1199"/>
              </a:spcBef>
              <a:spcAft>
                <a:spcPts val="201"/>
              </a:spcAft>
            </a:pPr>
            <a:r>
              <a:rPr lang="pl-PL" sz="2000" b="0" strike="noStrike" spc="-1" dirty="0" smtClean="0">
                <a:solidFill>
                  <a:srgbClr val="FFFFFF"/>
                </a:solidFill>
                <a:ea typeface="DejaVu Sans"/>
                <a:cs typeface="Calibri" panose="020F0502020204030204" pitchFamily="34" charset="0"/>
              </a:rPr>
              <a:t>Wykrycie tych zdarzeń powoduje </a:t>
            </a:r>
            <a:r>
              <a:rPr lang="pl-PL" sz="2000" b="0" strike="noStrike" spc="-1" dirty="0" smtClean="0">
                <a:solidFill>
                  <a:srgbClr val="FFFFFF"/>
                </a:solidFill>
                <a:ea typeface="DejaVu Sans"/>
                <a:cs typeface="Calibri" panose="020F0502020204030204" pitchFamily="34" charset="0"/>
              </a:rPr>
              <a:t>wysłanie </a:t>
            </a:r>
            <a:r>
              <a:rPr lang="pl-PL" sz="2000" b="0" strike="noStrike" spc="-1" dirty="0">
                <a:solidFill>
                  <a:srgbClr val="FFFFFF"/>
                </a:solidFill>
                <a:ea typeface="DejaVu Sans"/>
                <a:cs typeface="Calibri" panose="020F0502020204030204" pitchFamily="34" charset="0"/>
              </a:rPr>
              <a:t>z opaski </a:t>
            </a:r>
            <a:r>
              <a:rPr lang="pl-PL" sz="2000" b="0" strike="noStrike" spc="-1" dirty="0" smtClean="0">
                <a:solidFill>
                  <a:srgbClr val="FFFFFF"/>
                </a:solidFill>
                <a:ea typeface="DejaVu Sans"/>
                <a:cs typeface="Calibri" panose="020F0502020204030204" pitchFamily="34" charset="0"/>
              </a:rPr>
              <a:t>sygnału ultradźwiękowego, który </a:t>
            </a:r>
            <a:r>
              <a:rPr lang="pl-PL" sz="2000" b="0" strike="noStrike" spc="-1" dirty="0" smtClean="0">
                <a:solidFill>
                  <a:srgbClr val="FFFFFF"/>
                </a:solidFill>
                <a:ea typeface="DejaVu Sans"/>
                <a:cs typeface="Calibri" panose="020F0502020204030204" pitchFamily="34" charset="0"/>
              </a:rPr>
              <a:t>odbierają </a:t>
            </a:r>
            <a:r>
              <a:rPr lang="pl-PL" sz="2000" b="0" strike="noStrike" spc="-1" dirty="0">
                <a:solidFill>
                  <a:srgbClr val="FFFFFF"/>
                </a:solidFill>
                <a:ea typeface="DejaVu Sans"/>
                <a:cs typeface="Calibri" panose="020F0502020204030204" pitchFamily="34" charset="0"/>
              </a:rPr>
              <a:t>znajdujące się w niecce basenowej hydrofony i uruchamiany jest alarm</a:t>
            </a:r>
            <a:endParaRPr lang="pl-PL" sz="2000" b="0" strike="noStrike" spc="-1" dirty="0">
              <a:cs typeface="Calibri" panose="020F0502020204030204" pitchFamily="34" charset="0"/>
            </a:endParaRPr>
          </a:p>
        </p:txBody>
      </p:sp>
      <p:sp>
        <p:nvSpPr>
          <p:cNvPr id="199" name="CustomShape 5"/>
          <p:cNvSpPr/>
          <p:nvPr/>
        </p:nvSpPr>
        <p:spPr>
          <a:xfrm>
            <a:off x="936000" y="27000"/>
            <a:ext cx="6687360" cy="81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4800" b="1" strike="noStrike" spc="-1">
                <a:solidFill>
                  <a:srgbClr val="FFFFFF"/>
                </a:solidFill>
                <a:latin typeface="Calibri"/>
                <a:ea typeface="DejaVu Sans"/>
              </a:rPr>
              <a:t>Rozwiązanie cd:</a:t>
            </a:r>
            <a:endParaRPr lang="pl-PL" sz="4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1097280" y="286560"/>
            <a:ext cx="10055520" cy="708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 lnSpcReduction="10000"/>
          </a:bodyPr>
          <a:lstStyle/>
          <a:p>
            <a:pPr>
              <a:lnSpc>
                <a:spcPct val="85000"/>
              </a:lnSpc>
            </a:pPr>
            <a:r>
              <a:rPr lang="pl-PL" sz="4800" b="0" u="sng" strike="noStrike" spc="-29">
                <a:solidFill>
                  <a:srgbClr val="404040"/>
                </a:solidFill>
                <a:uFillTx/>
                <a:latin typeface="Calibri"/>
                <a:ea typeface="DejaVu Sans"/>
              </a:rPr>
              <a:t> </a:t>
            </a:r>
            <a:endParaRPr lang="pl-PL" sz="4800" b="0" strike="noStrike" spc="-1">
              <a:latin typeface="Arial"/>
            </a:endParaRPr>
          </a:p>
        </p:txBody>
      </p:sp>
      <p:sp>
        <p:nvSpPr>
          <p:cNvPr id="201" name="CustomShape 2"/>
          <p:cNvSpPr/>
          <p:nvPr/>
        </p:nvSpPr>
        <p:spPr>
          <a:xfrm>
            <a:off x="9900360" y="6459840"/>
            <a:ext cx="1309320" cy="362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2E2D9696-C7C4-4B90-8F3E-8B80FDFD27E8}" type="slidenum">
              <a:rPr lang="pl-PL" sz="1050" b="0" strike="noStrike" spc="-1">
                <a:solidFill>
                  <a:srgbClr val="FFFFFF"/>
                </a:solidFill>
                <a:latin typeface="Calibri"/>
                <a:ea typeface="DejaVu Sans"/>
              </a:rPr>
              <a:t>5</a:t>
            </a:fld>
            <a:endParaRPr lang="pl-PL" sz="1050" b="0" strike="noStrike" spc="-1">
              <a:latin typeface="Arial"/>
            </a:endParaRPr>
          </a:p>
        </p:txBody>
      </p:sp>
      <p:sp>
        <p:nvSpPr>
          <p:cNvPr id="202" name="CustomShape 3"/>
          <p:cNvSpPr/>
          <p:nvPr/>
        </p:nvSpPr>
        <p:spPr>
          <a:xfrm>
            <a:off x="936000" y="27000"/>
            <a:ext cx="6687360" cy="81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4800" b="1" strike="noStrike" spc="-1">
                <a:solidFill>
                  <a:srgbClr val="FFFFFF"/>
                </a:solidFill>
                <a:latin typeface="Calibri"/>
                <a:ea typeface="DejaVu Sans"/>
              </a:rPr>
              <a:t>Opaska:</a:t>
            </a:r>
            <a:endParaRPr lang="pl-PL" sz="4800" b="0" strike="noStrike" spc="-1">
              <a:latin typeface="Arial"/>
            </a:endParaRPr>
          </a:p>
        </p:txBody>
      </p:sp>
      <p:sp>
        <p:nvSpPr>
          <p:cNvPr id="203" name="CustomShape 4"/>
          <p:cNvSpPr/>
          <p:nvPr/>
        </p:nvSpPr>
        <p:spPr>
          <a:xfrm>
            <a:off x="872640" y="1268760"/>
            <a:ext cx="10215360" cy="519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>
            <a:noAutofit/>
          </a:bodyPr>
          <a:lstStyle/>
          <a:p>
            <a:pPr>
              <a:spcBef>
                <a:spcPts val="1199"/>
              </a:spcBef>
              <a:spcAft>
                <a:spcPts val="201"/>
              </a:spcAft>
            </a:pPr>
            <a:r>
              <a:rPr lang="pl-PL" sz="2000" b="0" strike="noStrike" spc="-1" dirty="0" smtClean="0">
                <a:solidFill>
                  <a:srgbClr val="FFFFFF"/>
                </a:solidFill>
                <a:ea typeface="DejaVu Sans"/>
              </a:rPr>
              <a:t>Opaska posiada </a:t>
            </a:r>
            <a:r>
              <a:rPr lang="pl-PL" sz="2000" spc="-1" dirty="0" smtClean="0">
                <a:solidFill>
                  <a:srgbClr val="FFFFFF"/>
                </a:solidFill>
                <a:ea typeface="DejaVu Sans"/>
              </a:rPr>
              <a:t>czujniki: barometryczny, akcelerometr, </a:t>
            </a:r>
            <a:r>
              <a:rPr lang="pl-PL" sz="2000" spc="-1" dirty="0" err="1" smtClean="0">
                <a:solidFill>
                  <a:srgbClr val="FFFFFF"/>
                </a:solidFill>
                <a:ea typeface="DejaVu Sans"/>
              </a:rPr>
              <a:t>pulsoksymetr</a:t>
            </a:r>
            <a:r>
              <a:rPr lang="pl-PL" sz="2000" spc="-1" dirty="0" smtClean="0">
                <a:solidFill>
                  <a:srgbClr val="FFFFFF"/>
                </a:solidFill>
                <a:ea typeface="DejaVu Sans"/>
              </a:rPr>
              <a:t> oraz  </a:t>
            </a:r>
            <a:r>
              <a:rPr lang="pl-PL" sz="2000" b="0" strike="noStrike" spc="-1" dirty="0" smtClean="0">
                <a:solidFill>
                  <a:srgbClr val="FFFFFF"/>
                </a:solidFill>
                <a:ea typeface="DejaVu Sans"/>
              </a:rPr>
              <a:t>RFID</a:t>
            </a:r>
            <a:r>
              <a:rPr lang="pl-PL" sz="2000" spc="-1" dirty="0">
                <a:solidFill>
                  <a:srgbClr val="FFFFFF"/>
                </a:solidFill>
                <a:ea typeface="DejaVu Sans"/>
              </a:rPr>
              <a:t>;</a:t>
            </a:r>
            <a:endParaRPr lang="pl-PL" sz="2000" b="0" strike="noStrike" spc="-1" dirty="0"/>
          </a:p>
          <a:p>
            <a:pPr>
              <a:spcBef>
                <a:spcPts val="1199"/>
              </a:spcBef>
              <a:spcAft>
                <a:spcPts val="201"/>
              </a:spcAft>
            </a:pPr>
            <a:r>
              <a:rPr lang="pl-PL" sz="2000" spc="-1" dirty="0" smtClean="0">
                <a:solidFill>
                  <a:srgbClr val="FFFFFF"/>
                </a:solidFill>
              </a:rPr>
              <a:t>- ma </a:t>
            </a:r>
            <a:r>
              <a:rPr lang="pl-PL" sz="2000" spc="-1" dirty="0">
                <a:solidFill>
                  <a:srgbClr val="FFFFFF"/>
                </a:solidFill>
              </a:rPr>
              <a:t>zapisane algorytmy topienia: jeżeli użytkownik jest za długo na określonej głębokości albo wykonuje ruchy zidentyfikowane jako typowe przy procesie topienia się, wówczas wysyłany jest z opaski sygnał ultradźwiękowy, który odbierają znajdujące się w niecce basenowej hydrofony i uruchamiany jest alarm;</a:t>
            </a:r>
          </a:p>
          <a:p>
            <a:pPr>
              <a:spcBef>
                <a:spcPts val="1199"/>
              </a:spcBef>
              <a:spcAft>
                <a:spcPts val="201"/>
              </a:spcAft>
            </a:pPr>
            <a:r>
              <a:rPr lang="pl-PL" sz="2000" spc="-1" dirty="0" smtClean="0">
                <a:solidFill>
                  <a:srgbClr val="FFFFFF"/>
                </a:solidFill>
              </a:rPr>
              <a:t>- wykrywa </a:t>
            </a:r>
            <a:r>
              <a:rPr lang="pl-PL" sz="2000" spc="-1" dirty="0">
                <a:solidFill>
                  <a:srgbClr val="FFFFFF"/>
                </a:solidFill>
              </a:rPr>
              <a:t>upadki poza niecką </a:t>
            </a:r>
            <a:r>
              <a:rPr lang="pl-PL" sz="2000" spc="-1" dirty="0" smtClean="0">
                <a:solidFill>
                  <a:srgbClr val="FFFFFF"/>
                </a:solidFill>
              </a:rPr>
              <a:t>basenową.</a:t>
            </a:r>
            <a:endParaRPr lang="pl-PL" sz="2000" spc="-1" dirty="0" smtClean="0">
              <a:solidFill>
                <a:srgbClr val="FFFFFF"/>
              </a:solidFill>
              <a:ea typeface="DejaVu Sans"/>
            </a:endParaRPr>
          </a:p>
          <a:p>
            <a:pPr>
              <a:spcBef>
                <a:spcPts val="1199"/>
              </a:spcBef>
              <a:spcAft>
                <a:spcPts val="201"/>
              </a:spcAft>
            </a:pPr>
            <a:r>
              <a:rPr lang="pl-PL" sz="2000" spc="-1" dirty="0" smtClean="0">
                <a:solidFill>
                  <a:srgbClr val="FFFFFF"/>
                </a:solidFill>
                <a:ea typeface="DejaVu Sans"/>
              </a:rPr>
              <a:t>Poza wykrywaniem zdarzeń typowych dla procesu topienia się i upadku: </a:t>
            </a:r>
            <a:r>
              <a:rPr lang="pl-PL" sz="2000" b="0" strike="noStrike" spc="-1" dirty="0" smtClean="0">
                <a:solidFill>
                  <a:srgbClr val="FFFFFF"/>
                </a:solidFill>
                <a:ea typeface="DejaVu Sans"/>
              </a:rPr>
              <a:t> </a:t>
            </a:r>
          </a:p>
          <a:p>
            <a:pPr>
              <a:spcBef>
                <a:spcPts val="1199"/>
              </a:spcBef>
              <a:spcAft>
                <a:spcPts val="201"/>
              </a:spcAft>
            </a:pPr>
            <a:r>
              <a:rPr lang="pl-PL" sz="2000" spc="-1" dirty="0" smtClean="0">
                <a:solidFill>
                  <a:srgbClr val="FFFFFF"/>
                </a:solidFill>
                <a:ea typeface="DejaVu Sans"/>
              </a:rPr>
              <a:t>- </a:t>
            </a:r>
            <a:r>
              <a:rPr lang="pl-PL" sz="2000" b="0" strike="noStrike" spc="-1" dirty="0" smtClean="0">
                <a:solidFill>
                  <a:srgbClr val="FFFFFF"/>
                </a:solidFill>
                <a:ea typeface="DejaVu Sans"/>
              </a:rPr>
              <a:t>umożliwia </a:t>
            </a:r>
            <a:r>
              <a:rPr lang="pl-PL" sz="2000" b="0" strike="noStrike" spc="-1" dirty="0">
                <a:solidFill>
                  <a:srgbClr val="FFFFFF"/>
                </a:solidFill>
                <a:ea typeface="DejaVu Sans"/>
              </a:rPr>
              <a:t>wejście na basen i wyjście z </a:t>
            </a:r>
            <a:r>
              <a:rPr lang="pl-PL" sz="2000" b="0" strike="noStrike" spc="-1" dirty="0" smtClean="0">
                <a:solidFill>
                  <a:srgbClr val="FFFFFF"/>
                </a:solidFill>
                <a:ea typeface="DejaVu Sans"/>
              </a:rPr>
              <a:t>niego;</a:t>
            </a:r>
            <a:endParaRPr lang="pl-PL" sz="2000" b="0" strike="noStrike" spc="-1" dirty="0"/>
          </a:p>
          <a:p>
            <a:pPr>
              <a:spcBef>
                <a:spcPts val="1199"/>
              </a:spcBef>
              <a:spcAft>
                <a:spcPts val="201"/>
              </a:spcAft>
            </a:pPr>
            <a:r>
              <a:rPr lang="pl-PL" sz="2000" b="0" strike="noStrike" spc="-1" dirty="0" smtClean="0">
                <a:solidFill>
                  <a:srgbClr val="FFFFFF"/>
                </a:solidFill>
                <a:ea typeface="DejaVu Sans"/>
              </a:rPr>
              <a:t>- </a:t>
            </a:r>
            <a:r>
              <a:rPr lang="pl-PL" sz="2000" spc="-1" dirty="0">
                <a:solidFill>
                  <a:srgbClr val="FFFFFF"/>
                </a:solidFill>
                <a:ea typeface="DejaVu Sans"/>
              </a:rPr>
              <a:t>u</a:t>
            </a:r>
            <a:r>
              <a:rPr lang="pl-PL" sz="2000" b="0" strike="noStrike" spc="-1" dirty="0" smtClean="0">
                <a:solidFill>
                  <a:srgbClr val="FFFFFF"/>
                </a:solidFill>
                <a:ea typeface="DejaVu Sans"/>
              </a:rPr>
              <a:t>możliwia zliczanie czasu </a:t>
            </a:r>
            <a:r>
              <a:rPr lang="pl-PL" sz="2000" b="0" strike="noStrike" spc="-1" dirty="0">
                <a:solidFill>
                  <a:srgbClr val="FFFFFF"/>
                </a:solidFill>
                <a:ea typeface="DejaVu Sans"/>
              </a:rPr>
              <a:t>przebywania na basenie, otwiera i zamyka szafki </a:t>
            </a:r>
            <a:r>
              <a:rPr lang="pl-PL" sz="2000" b="0" strike="noStrike" spc="-1" dirty="0" smtClean="0">
                <a:solidFill>
                  <a:srgbClr val="FFFFFF"/>
                </a:solidFill>
                <a:ea typeface="DejaVu Sans"/>
              </a:rPr>
              <a:t>basenowe;</a:t>
            </a:r>
            <a:endParaRPr lang="pl-PL" sz="2000" b="0" strike="noStrike" spc="-1" dirty="0"/>
          </a:p>
          <a:p>
            <a:pPr>
              <a:spcBef>
                <a:spcPts val="1199"/>
              </a:spcBef>
              <a:spcAft>
                <a:spcPts val="201"/>
              </a:spcAft>
            </a:pPr>
            <a:r>
              <a:rPr lang="pl-PL" sz="2000" b="0" strike="noStrike" spc="-1" dirty="0" smtClean="0">
                <a:solidFill>
                  <a:srgbClr val="FFFFFF"/>
                </a:solidFill>
                <a:ea typeface="DejaVu Sans"/>
              </a:rPr>
              <a:t>- mierzy </a:t>
            </a:r>
            <a:r>
              <a:rPr lang="pl-PL" sz="2000" b="0" strike="noStrike" spc="-1" dirty="0">
                <a:solidFill>
                  <a:srgbClr val="FFFFFF"/>
                </a:solidFill>
                <a:ea typeface="DejaVu Sans"/>
              </a:rPr>
              <a:t>poziom natlenienia </a:t>
            </a:r>
            <a:r>
              <a:rPr lang="pl-PL" sz="2000" b="0" strike="noStrike" spc="-1" dirty="0" smtClean="0">
                <a:solidFill>
                  <a:srgbClr val="FFFFFF"/>
                </a:solidFill>
                <a:ea typeface="DejaVu Sans"/>
              </a:rPr>
              <a:t>krwi.</a:t>
            </a:r>
            <a:endParaRPr lang="pl-PL" sz="2000" b="0" strike="noStrike" spc="-1" dirty="0"/>
          </a:p>
          <a:p>
            <a:pPr>
              <a:spcBef>
                <a:spcPts val="1199"/>
              </a:spcBef>
              <a:spcAft>
                <a:spcPts val="201"/>
              </a:spcAft>
            </a:pPr>
            <a:r>
              <a:rPr lang="pl-PL" sz="2000" b="0" strike="noStrike" spc="-1" dirty="0" smtClean="0">
                <a:solidFill>
                  <a:srgbClr val="FFFFFF"/>
                </a:solidFill>
                <a:ea typeface="DejaVu Sans"/>
              </a:rPr>
              <a:t>Opaska </a:t>
            </a:r>
            <a:r>
              <a:rPr lang="pl-PL" sz="2000" b="0" strike="noStrike" spc="-1" dirty="0">
                <a:solidFill>
                  <a:srgbClr val="FFFFFF"/>
                </a:solidFill>
                <a:ea typeface="DejaVu Sans"/>
              </a:rPr>
              <a:t>naładowana i sprawdzona jest wydawana przy wejściu do strefy </a:t>
            </a:r>
            <a:r>
              <a:rPr lang="pl-PL" sz="2000" b="0" strike="noStrike" spc="-1" dirty="0" smtClean="0">
                <a:solidFill>
                  <a:srgbClr val="FFFFFF"/>
                </a:solidFill>
                <a:ea typeface="DejaVu Sans"/>
              </a:rPr>
              <a:t>basenowej</a:t>
            </a:r>
            <a:r>
              <a:rPr lang="pl-PL" sz="2000" b="0" strike="noStrike" spc="-1" dirty="0" smtClean="0">
                <a:solidFill>
                  <a:srgbClr val="FFFFFF"/>
                </a:solidFill>
                <a:ea typeface="DejaVu Sans"/>
              </a:rPr>
              <a:t>.</a:t>
            </a:r>
            <a:endParaRPr lang="pl-PL" sz="20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CustomShape 1" hidden="1"/>
          <p:cNvSpPr/>
          <p:nvPr/>
        </p:nvSpPr>
        <p:spPr>
          <a:xfrm>
            <a:off x="0" y="0"/>
            <a:ext cx="155880" cy="1558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5" name="CustomShape 2"/>
          <p:cNvSpPr/>
          <p:nvPr/>
        </p:nvSpPr>
        <p:spPr>
          <a:xfrm>
            <a:off x="9900360" y="6459840"/>
            <a:ext cx="1309320" cy="362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2F9F9C06-EB3A-4355-92AD-2DB4D744FAD8}" type="slidenum">
              <a:rPr lang="pl-PL" sz="1050" b="0" strike="noStrike" spc="-1">
                <a:solidFill>
                  <a:srgbClr val="FFFFFF"/>
                </a:solidFill>
                <a:latin typeface="Calibri"/>
                <a:ea typeface="DejaVu Sans"/>
              </a:rPr>
              <a:t>6</a:t>
            </a:fld>
            <a:endParaRPr lang="pl-PL" sz="1050" b="0" strike="noStrike" spc="-1">
              <a:latin typeface="Arial"/>
            </a:endParaRPr>
          </a:p>
        </p:txBody>
      </p:sp>
      <p:pic>
        <p:nvPicPr>
          <p:cNvPr id="206" name="Obraz 205"/>
          <p:cNvPicPr/>
          <p:nvPr/>
        </p:nvPicPr>
        <p:blipFill>
          <a:blip r:embed="rId2"/>
          <a:stretch/>
        </p:blipFill>
        <p:spPr>
          <a:xfrm>
            <a:off x="360" y="0"/>
            <a:ext cx="360" cy="360"/>
          </a:xfrm>
          <a:prstGeom prst="rect">
            <a:avLst/>
          </a:prstGeom>
          <a:ln>
            <a:noFill/>
          </a:ln>
        </p:spPr>
      </p:pic>
      <p:sp>
        <p:nvSpPr>
          <p:cNvPr id="207" name="CustomShape 3"/>
          <p:cNvSpPr/>
          <p:nvPr/>
        </p:nvSpPr>
        <p:spPr>
          <a:xfrm>
            <a:off x="648000" y="-202680"/>
            <a:ext cx="9213480" cy="13274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48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Możliwości</a:t>
            </a:r>
            <a:r>
              <a:rPr lang="pl-PL" sz="96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pl-PL" sz="48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systemu :</a:t>
            </a:r>
            <a:endParaRPr lang="pl-PL" sz="4800" b="0" strike="noStrike" spc="-1" dirty="0">
              <a:latin typeface="Arial"/>
            </a:endParaRPr>
          </a:p>
        </p:txBody>
      </p:sp>
      <p:sp>
        <p:nvSpPr>
          <p:cNvPr id="208" name="CustomShape 4"/>
          <p:cNvSpPr/>
          <p:nvPr/>
        </p:nvSpPr>
        <p:spPr>
          <a:xfrm>
            <a:off x="756000" y="1124744"/>
            <a:ext cx="9178200" cy="482453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50000"/>
              </a:lnSpc>
            </a:pPr>
            <a:r>
              <a:rPr lang="pl-PL" sz="2000" b="0" strike="noStrike" spc="-1" dirty="0" smtClean="0">
                <a:solidFill>
                  <a:srgbClr val="FFFFFF"/>
                </a:solidFill>
                <a:ea typeface="DejaVu Sans"/>
              </a:rPr>
              <a:t>- wykorzystanie unikalnych algorytmów opisujących i identyfikujących proces topienia się;</a:t>
            </a:r>
          </a:p>
          <a:p>
            <a:pPr>
              <a:lnSpc>
                <a:spcPct val="150000"/>
              </a:lnSpc>
            </a:pPr>
            <a:r>
              <a:rPr lang="pl-PL" sz="2000" spc="-1" dirty="0" smtClean="0">
                <a:solidFill>
                  <a:srgbClr val="FFFFFF"/>
                </a:solidFill>
                <a:ea typeface="DejaVu Sans"/>
              </a:rPr>
              <a:t>- wykorzystanie </a:t>
            </a:r>
            <a:r>
              <a:rPr lang="pl-PL" sz="2000" b="0" strike="noStrike" spc="-1" dirty="0" smtClean="0">
                <a:solidFill>
                  <a:srgbClr val="FFFFFF"/>
                </a:solidFill>
                <a:ea typeface="DejaVu Sans"/>
              </a:rPr>
              <a:t>technologii </a:t>
            </a:r>
            <a:r>
              <a:rPr lang="pl-PL" sz="2000" b="0" strike="noStrike" spc="-1" dirty="0">
                <a:solidFill>
                  <a:srgbClr val="FFFFFF"/>
                </a:solidFill>
                <a:ea typeface="DejaVu Sans"/>
              </a:rPr>
              <a:t>ultradźwiękowej zapewniającej </a:t>
            </a:r>
            <a:r>
              <a:rPr lang="pl-PL" sz="2000" b="0" strike="noStrike" spc="-1" dirty="0" smtClean="0">
                <a:solidFill>
                  <a:srgbClr val="FFFFFF"/>
                </a:solidFill>
                <a:ea typeface="DejaVu Sans"/>
              </a:rPr>
              <a:t>uruchomienie alarmu oraz identyfikację osoby, która ten alarm wywołała w niecce basenowej lub poza nią;</a:t>
            </a:r>
            <a:endParaRPr lang="pl-PL" sz="2000" b="0" strike="noStrike" spc="-1" dirty="0"/>
          </a:p>
          <a:p>
            <a:pPr>
              <a:lnSpc>
                <a:spcPct val="150000"/>
              </a:lnSpc>
            </a:pPr>
            <a:r>
              <a:rPr lang="pl-PL" sz="2000" b="0" strike="noStrike" spc="-1" dirty="0" smtClean="0">
                <a:solidFill>
                  <a:srgbClr val="FFFFFF"/>
                </a:solidFill>
                <a:ea typeface="DejaVu Sans"/>
              </a:rPr>
              <a:t>- skalowalność </a:t>
            </a:r>
            <a:r>
              <a:rPr lang="pl-PL" sz="2000" b="0" strike="noStrike" spc="-1" dirty="0">
                <a:solidFill>
                  <a:srgbClr val="FFFFFF"/>
                </a:solidFill>
                <a:ea typeface="DejaVu Sans"/>
              </a:rPr>
              <a:t>i modularność rozwiązania - baseny miejskie, sportowe, </a:t>
            </a:r>
            <a:r>
              <a:rPr lang="pl-PL" sz="2000" b="0" strike="noStrike" spc="-1" dirty="0" err="1" smtClean="0">
                <a:solidFill>
                  <a:srgbClr val="FFFFFF"/>
                </a:solidFill>
                <a:ea typeface="DejaVu Sans"/>
              </a:rPr>
              <a:t>aquparki</a:t>
            </a:r>
            <a:r>
              <a:rPr lang="pl-PL" sz="2000" b="0" strike="noStrike" spc="-1" dirty="0" smtClean="0">
                <a:solidFill>
                  <a:srgbClr val="FFFFFF"/>
                </a:solidFill>
                <a:ea typeface="DejaVu Sans"/>
              </a:rPr>
              <a:t>;</a:t>
            </a:r>
            <a:endParaRPr lang="pl-PL" sz="2000" b="0" strike="noStrike" spc="-1" dirty="0"/>
          </a:p>
          <a:p>
            <a:pPr>
              <a:lnSpc>
                <a:spcPct val="150000"/>
              </a:lnSpc>
            </a:pPr>
            <a:r>
              <a:rPr lang="pl-PL" sz="2000" b="0" strike="noStrike" spc="-1" dirty="0" smtClean="0">
                <a:solidFill>
                  <a:srgbClr val="FFFFFF"/>
                </a:solidFill>
                <a:ea typeface="DejaVu Sans"/>
              </a:rPr>
              <a:t>- możliwość </a:t>
            </a:r>
            <a:r>
              <a:rPr lang="pl-PL" sz="2000" b="0" strike="noStrike" spc="-1" dirty="0">
                <a:solidFill>
                  <a:srgbClr val="FFFFFF"/>
                </a:solidFill>
                <a:ea typeface="DejaVu Sans"/>
              </a:rPr>
              <a:t>instalacji na istniejących i nowo budowanych </a:t>
            </a:r>
            <a:r>
              <a:rPr lang="pl-PL" sz="2000" b="0" strike="noStrike" spc="-1" dirty="0" smtClean="0">
                <a:solidFill>
                  <a:srgbClr val="FFFFFF"/>
                </a:solidFill>
                <a:ea typeface="DejaVu Sans"/>
              </a:rPr>
              <a:t>basenach;</a:t>
            </a:r>
            <a:endParaRPr lang="pl-PL" sz="2000" b="0" strike="noStrike" spc="-1" dirty="0"/>
          </a:p>
          <a:p>
            <a:pPr>
              <a:lnSpc>
                <a:spcPct val="150000"/>
              </a:lnSpc>
            </a:pPr>
            <a:r>
              <a:rPr lang="pl-PL" sz="2000" b="0" strike="noStrike" spc="-1" dirty="0" smtClean="0">
                <a:solidFill>
                  <a:srgbClr val="FFFFFF"/>
                </a:solidFill>
                <a:ea typeface="DejaVu Sans"/>
              </a:rPr>
              <a:t>- zdalne </a:t>
            </a:r>
            <a:r>
              <a:rPr lang="pl-PL" sz="2000" b="0" strike="noStrike" spc="-1" dirty="0">
                <a:solidFill>
                  <a:srgbClr val="FFFFFF"/>
                </a:solidFill>
                <a:ea typeface="DejaVu Sans"/>
              </a:rPr>
              <a:t>zarządzanie systemem umożliwia monitoring działania i aktualizację oprogramowania na bieżąco, co zapewnia precyzyjne dane dotyczące głębokości na jakiej przebywa użytkownik i czasu przebywania na tej głębokości oraz o ruchach wykonywanych przez niego w </a:t>
            </a:r>
            <a:r>
              <a:rPr lang="pl-PL" sz="2000" b="0" strike="noStrike" spc="-1" dirty="0" smtClean="0">
                <a:solidFill>
                  <a:srgbClr val="FFFFFF"/>
                </a:solidFill>
                <a:ea typeface="DejaVu Sans"/>
              </a:rPr>
              <a:t>wodzie</a:t>
            </a:r>
            <a:endParaRPr lang="pl-PL" sz="2000" b="0" strike="noStrike" spc="-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ustomShape 1" hidden="1"/>
          <p:cNvSpPr/>
          <p:nvPr/>
        </p:nvSpPr>
        <p:spPr>
          <a:xfrm>
            <a:off x="0" y="0"/>
            <a:ext cx="155880" cy="1558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0" name="CustomShape 2"/>
          <p:cNvSpPr/>
          <p:nvPr/>
        </p:nvSpPr>
        <p:spPr>
          <a:xfrm>
            <a:off x="9900360" y="6459840"/>
            <a:ext cx="1309320" cy="362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E3E5FE17-A0C1-454E-8D4D-EFBB7B645727}" type="slidenum">
              <a:rPr lang="pl-PL" sz="1050" b="0" strike="noStrike" spc="-1">
                <a:solidFill>
                  <a:srgbClr val="FFFFFF"/>
                </a:solidFill>
                <a:latin typeface="Calibri"/>
                <a:ea typeface="DejaVu Sans"/>
              </a:rPr>
              <a:t>7</a:t>
            </a:fld>
            <a:endParaRPr lang="pl-PL" sz="1050" b="0" strike="noStrike" spc="-1">
              <a:latin typeface="Arial"/>
            </a:endParaRPr>
          </a:p>
        </p:txBody>
      </p:sp>
      <p:pic>
        <p:nvPicPr>
          <p:cNvPr id="211" name="Obraz 210"/>
          <p:cNvPicPr/>
          <p:nvPr/>
        </p:nvPicPr>
        <p:blipFill>
          <a:blip r:embed="rId2"/>
          <a:stretch/>
        </p:blipFill>
        <p:spPr>
          <a:xfrm>
            <a:off x="360" y="0"/>
            <a:ext cx="360" cy="360"/>
          </a:xfrm>
          <a:prstGeom prst="rect">
            <a:avLst/>
          </a:prstGeom>
          <a:ln>
            <a:noFill/>
          </a:ln>
        </p:spPr>
      </p:pic>
      <p:sp>
        <p:nvSpPr>
          <p:cNvPr id="212" name="CustomShape 3"/>
          <p:cNvSpPr/>
          <p:nvPr/>
        </p:nvSpPr>
        <p:spPr>
          <a:xfrm>
            <a:off x="1117080" y="921600"/>
            <a:ext cx="6806160" cy="796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4800" b="0" strike="noStrike" spc="-1">
                <a:solidFill>
                  <a:srgbClr val="FFFFFF"/>
                </a:solidFill>
                <a:latin typeface="Calibri"/>
                <a:ea typeface="DejaVu Sans"/>
              </a:rPr>
              <a:t>Terminal ratownika :</a:t>
            </a:r>
            <a:endParaRPr lang="pl-PL" sz="4800" b="0" strike="noStrike" spc="-1">
              <a:latin typeface="Arial"/>
            </a:endParaRPr>
          </a:p>
        </p:txBody>
      </p:sp>
      <p:sp>
        <p:nvSpPr>
          <p:cNvPr id="213" name="CustomShape 4"/>
          <p:cNvSpPr/>
          <p:nvPr/>
        </p:nvSpPr>
        <p:spPr>
          <a:xfrm>
            <a:off x="1152000" y="1881000"/>
            <a:ext cx="9501480" cy="351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50000"/>
              </a:lnSpc>
            </a:pPr>
            <a:r>
              <a:rPr lang="pl-PL" sz="2000" b="0" strike="noStrike" spc="-1" dirty="0" smtClean="0">
                <a:solidFill>
                  <a:srgbClr val="FFFFFF"/>
                </a:solidFill>
                <a:ea typeface="DejaVu Sans"/>
              </a:rPr>
              <a:t>- urządzenie </a:t>
            </a:r>
            <a:r>
              <a:rPr lang="pl-PL" sz="2000" b="0" strike="noStrike" spc="-1" dirty="0">
                <a:solidFill>
                  <a:srgbClr val="FFFFFF"/>
                </a:solidFill>
                <a:ea typeface="DejaVu Sans"/>
              </a:rPr>
              <a:t>w formie tabletu do dyspozycji </a:t>
            </a:r>
            <a:r>
              <a:rPr lang="pl-PL" sz="2000" b="0" strike="noStrike" spc="-1" dirty="0" smtClean="0">
                <a:solidFill>
                  <a:srgbClr val="FFFFFF"/>
                </a:solidFill>
                <a:ea typeface="DejaVu Sans"/>
              </a:rPr>
              <a:t>ratowników;</a:t>
            </a:r>
            <a:endParaRPr lang="pl-PL" sz="2000" b="0" strike="noStrike" spc="-1" dirty="0"/>
          </a:p>
          <a:p>
            <a:pPr>
              <a:lnSpc>
                <a:spcPct val="150000"/>
              </a:lnSpc>
            </a:pPr>
            <a:r>
              <a:rPr lang="pl-PL" sz="2000" b="0" strike="noStrike" spc="-1" dirty="0" smtClean="0">
                <a:solidFill>
                  <a:srgbClr val="FFFFFF"/>
                </a:solidFill>
                <a:ea typeface="DejaVu Sans"/>
              </a:rPr>
              <a:t>- obsługa </a:t>
            </a:r>
            <a:r>
              <a:rPr lang="pl-PL" sz="2000" b="0" strike="noStrike" spc="-1" dirty="0" err="1">
                <a:solidFill>
                  <a:srgbClr val="FFFFFF"/>
                </a:solidFill>
                <a:ea typeface="DejaVu Sans"/>
              </a:rPr>
              <a:t>interface'u</a:t>
            </a:r>
            <a:r>
              <a:rPr lang="pl-PL" sz="2000" b="0" strike="noStrike" spc="-1" dirty="0">
                <a:solidFill>
                  <a:srgbClr val="FFFFFF"/>
                </a:solidFill>
                <a:ea typeface="DejaVu Sans"/>
              </a:rPr>
              <a:t> za pomocą ekranu </a:t>
            </a:r>
            <a:r>
              <a:rPr lang="pl-PL" sz="2000" b="0" strike="noStrike" spc="-1" dirty="0" smtClean="0">
                <a:solidFill>
                  <a:srgbClr val="FFFFFF"/>
                </a:solidFill>
                <a:ea typeface="DejaVu Sans"/>
              </a:rPr>
              <a:t>dotykowego;</a:t>
            </a:r>
            <a:endParaRPr lang="pl-PL" sz="2000" b="0" strike="noStrike" spc="-1" dirty="0"/>
          </a:p>
          <a:p>
            <a:pPr>
              <a:lnSpc>
                <a:spcPct val="150000"/>
              </a:lnSpc>
            </a:pPr>
            <a:r>
              <a:rPr lang="pl-PL" sz="2000" b="0" strike="noStrike" spc="-1" dirty="0" smtClean="0">
                <a:solidFill>
                  <a:srgbClr val="FFFFFF"/>
                </a:solidFill>
                <a:ea typeface="DejaVu Sans"/>
              </a:rPr>
              <a:t>- praca </a:t>
            </a:r>
            <a:r>
              <a:rPr lang="pl-PL" sz="2000" b="0" strike="noStrike" spc="-1" dirty="0">
                <a:solidFill>
                  <a:srgbClr val="FFFFFF"/>
                </a:solidFill>
                <a:ea typeface="DejaVu Sans"/>
              </a:rPr>
              <a:t>urządzenia bezprzewodowa z każdego miejsca na basenie z dostępem do </a:t>
            </a:r>
            <a:r>
              <a:rPr lang="pl-PL" sz="2000" b="0" strike="noStrike" spc="-1" dirty="0" err="1" smtClean="0">
                <a:solidFill>
                  <a:srgbClr val="FFFFFF"/>
                </a:solidFill>
                <a:ea typeface="DejaVu Sans"/>
              </a:rPr>
              <a:t>WiFi</a:t>
            </a:r>
            <a:r>
              <a:rPr lang="pl-PL" sz="2000" b="0" strike="noStrike" spc="-1" dirty="0" smtClean="0">
                <a:solidFill>
                  <a:srgbClr val="FFFFFF"/>
                </a:solidFill>
                <a:ea typeface="DejaVu Sans"/>
              </a:rPr>
              <a:t>;</a:t>
            </a:r>
            <a:endParaRPr lang="pl-PL" sz="2000" b="0" strike="noStrike" spc="-1" dirty="0"/>
          </a:p>
          <a:p>
            <a:pPr>
              <a:lnSpc>
                <a:spcPct val="150000"/>
              </a:lnSpc>
            </a:pPr>
            <a:r>
              <a:rPr lang="pl-PL" sz="2000" b="0" strike="noStrike" spc="-1" dirty="0" smtClean="0">
                <a:solidFill>
                  <a:srgbClr val="FFFFFF"/>
                </a:solidFill>
                <a:ea typeface="DejaVu Sans"/>
              </a:rPr>
              <a:t>- prosta </a:t>
            </a:r>
            <a:r>
              <a:rPr lang="pl-PL" sz="2000" b="0" strike="noStrike" spc="-1" dirty="0">
                <a:solidFill>
                  <a:srgbClr val="FFFFFF"/>
                </a:solidFill>
                <a:ea typeface="DejaVu Sans"/>
              </a:rPr>
              <a:t>i intuicyjna </a:t>
            </a:r>
            <a:r>
              <a:rPr lang="pl-PL" sz="2000" b="0" strike="noStrike" spc="-1" dirty="0" smtClean="0">
                <a:solidFill>
                  <a:srgbClr val="FFFFFF"/>
                </a:solidFill>
                <a:ea typeface="DejaVu Sans"/>
              </a:rPr>
              <a:t>obsługa;</a:t>
            </a:r>
            <a:endParaRPr lang="pl-PL" sz="2000" b="0" strike="noStrike" spc="-1" dirty="0"/>
          </a:p>
          <a:p>
            <a:pPr>
              <a:lnSpc>
                <a:spcPct val="150000"/>
              </a:lnSpc>
            </a:pPr>
            <a:r>
              <a:rPr lang="pl-PL" sz="2000" b="0" strike="noStrike" spc="-1" dirty="0" smtClean="0">
                <a:solidFill>
                  <a:srgbClr val="FFFFFF"/>
                </a:solidFill>
                <a:ea typeface="DejaVu Sans"/>
              </a:rPr>
              <a:t>- </a:t>
            </a:r>
            <a:r>
              <a:rPr lang="pl-PL" sz="2000" spc="-1" dirty="0">
                <a:solidFill>
                  <a:srgbClr val="FFFFFF"/>
                </a:solidFill>
                <a:ea typeface="DejaVu Sans"/>
              </a:rPr>
              <a:t>w</a:t>
            </a:r>
            <a:r>
              <a:rPr lang="pl-PL" sz="2000" spc="-1" dirty="0" smtClean="0">
                <a:solidFill>
                  <a:srgbClr val="FFFFFF"/>
                </a:solidFill>
                <a:ea typeface="DejaVu Sans"/>
              </a:rPr>
              <a:t>skazywanie lokalizacji sytuacji typowych dla procesu topienia się w niecce basenowej lub poza nią</a:t>
            </a:r>
            <a:r>
              <a:rPr lang="pl-PL" sz="2000" b="0" strike="noStrike" spc="-1" dirty="0" smtClean="0">
                <a:solidFill>
                  <a:srgbClr val="FFFFFF"/>
                </a:solidFill>
                <a:ea typeface="DejaVu Sans"/>
              </a:rPr>
              <a:t>.</a:t>
            </a:r>
            <a:endParaRPr lang="pl-PL" sz="2000" b="0" strike="noStrike" spc="-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CustomShape 1" hidden="1"/>
          <p:cNvSpPr/>
          <p:nvPr/>
        </p:nvSpPr>
        <p:spPr>
          <a:xfrm>
            <a:off x="0" y="0"/>
            <a:ext cx="155880" cy="1558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5" name="CustomShape 2"/>
          <p:cNvSpPr/>
          <p:nvPr/>
        </p:nvSpPr>
        <p:spPr>
          <a:xfrm>
            <a:off x="9900360" y="6459840"/>
            <a:ext cx="1309320" cy="362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6AA9990B-D464-436C-9F53-271230CA383B}" type="slidenum">
              <a:rPr lang="pl-PL" sz="1050" b="0" strike="noStrike" spc="-1">
                <a:solidFill>
                  <a:srgbClr val="FFFFFF"/>
                </a:solidFill>
                <a:latin typeface="Calibri"/>
                <a:ea typeface="DejaVu Sans"/>
              </a:rPr>
              <a:t>8</a:t>
            </a:fld>
            <a:endParaRPr lang="pl-PL" sz="1050" b="0" strike="noStrike" spc="-1">
              <a:latin typeface="Arial"/>
            </a:endParaRPr>
          </a:p>
        </p:txBody>
      </p:sp>
      <p:pic>
        <p:nvPicPr>
          <p:cNvPr id="216" name="Obraz 215"/>
          <p:cNvPicPr/>
          <p:nvPr/>
        </p:nvPicPr>
        <p:blipFill>
          <a:blip r:embed="rId2"/>
          <a:stretch/>
        </p:blipFill>
        <p:spPr>
          <a:xfrm>
            <a:off x="360" y="0"/>
            <a:ext cx="360" cy="360"/>
          </a:xfrm>
          <a:prstGeom prst="rect">
            <a:avLst/>
          </a:prstGeom>
          <a:ln>
            <a:noFill/>
          </a:ln>
        </p:spPr>
      </p:pic>
      <p:sp>
        <p:nvSpPr>
          <p:cNvPr id="217" name="CustomShape 3"/>
          <p:cNvSpPr/>
          <p:nvPr/>
        </p:nvSpPr>
        <p:spPr>
          <a:xfrm>
            <a:off x="1008000" y="332656"/>
            <a:ext cx="9069480" cy="15375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48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Stacja ładująco-diagnostyczna:</a:t>
            </a:r>
            <a:endParaRPr lang="pl-PL" sz="4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4800" b="0" strike="noStrike" spc="-1" dirty="0">
              <a:latin typeface="Arial"/>
            </a:endParaRPr>
          </a:p>
        </p:txBody>
      </p:sp>
      <p:sp>
        <p:nvSpPr>
          <p:cNvPr id="218" name="CustomShape 4"/>
          <p:cNvSpPr/>
          <p:nvPr/>
        </p:nvSpPr>
        <p:spPr>
          <a:xfrm>
            <a:off x="1152000" y="2090520"/>
            <a:ext cx="6304680" cy="2874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50000"/>
              </a:lnSpc>
            </a:pPr>
            <a:r>
              <a:rPr lang="pl-PL" sz="2000" b="0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- </a:t>
            </a:r>
            <a:r>
              <a:rPr lang="pl-PL" sz="2000" b="0" strike="noStrike" spc="-1" dirty="0" smtClean="0">
                <a:solidFill>
                  <a:srgbClr val="FFFFFF"/>
                </a:solidFill>
                <a:ea typeface="DejaVu Sans"/>
              </a:rPr>
              <a:t>urządzenie </a:t>
            </a:r>
            <a:r>
              <a:rPr lang="pl-PL" sz="2000" b="0" strike="noStrike" spc="-1" dirty="0">
                <a:solidFill>
                  <a:srgbClr val="FFFFFF"/>
                </a:solidFill>
                <a:ea typeface="DejaVu Sans"/>
              </a:rPr>
              <a:t>umożliwiające ładowanie </a:t>
            </a:r>
            <a:r>
              <a:rPr lang="pl-PL" sz="2000" b="0" strike="noStrike" spc="-1" dirty="0" smtClean="0">
                <a:solidFill>
                  <a:srgbClr val="FFFFFF"/>
                </a:solidFill>
                <a:ea typeface="DejaVu Sans"/>
              </a:rPr>
              <a:t>opasek;</a:t>
            </a:r>
            <a:endParaRPr lang="pl-PL" sz="2000" b="0" strike="noStrike" spc="-1" dirty="0"/>
          </a:p>
          <a:p>
            <a:pPr>
              <a:lnSpc>
                <a:spcPct val="150000"/>
              </a:lnSpc>
            </a:pPr>
            <a:r>
              <a:rPr lang="pl-PL" sz="2000" b="0" strike="noStrike" spc="-1" dirty="0" smtClean="0">
                <a:solidFill>
                  <a:srgbClr val="FFFFFF"/>
                </a:solidFill>
                <a:ea typeface="DejaVu Sans"/>
              </a:rPr>
              <a:t>- diagnostyka </a:t>
            </a:r>
            <a:r>
              <a:rPr lang="pl-PL" sz="2000" b="0" strike="noStrike" spc="-1" dirty="0">
                <a:solidFill>
                  <a:srgbClr val="FFFFFF"/>
                </a:solidFill>
                <a:ea typeface="DejaVu Sans"/>
              </a:rPr>
              <a:t>każdej </a:t>
            </a:r>
            <a:r>
              <a:rPr lang="pl-PL" sz="2000" b="0" strike="noStrike" spc="-1" dirty="0" smtClean="0">
                <a:solidFill>
                  <a:srgbClr val="FFFFFF"/>
                </a:solidFill>
                <a:ea typeface="DejaVu Sans"/>
              </a:rPr>
              <a:t>opaski;</a:t>
            </a:r>
            <a:endParaRPr lang="pl-PL" sz="2000" b="0" strike="noStrike" spc="-1" dirty="0"/>
          </a:p>
          <a:p>
            <a:pPr>
              <a:lnSpc>
                <a:spcPct val="150000"/>
              </a:lnSpc>
            </a:pPr>
            <a:r>
              <a:rPr lang="pl-PL" sz="2000" b="0" strike="noStrike" spc="-1" dirty="0" smtClean="0">
                <a:solidFill>
                  <a:srgbClr val="FFFFFF"/>
                </a:solidFill>
                <a:ea typeface="DejaVu Sans"/>
              </a:rPr>
              <a:t>- budowa modułowa;</a:t>
            </a:r>
            <a:endParaRPr lang="pl-PL" sz="2000" b="0" strike="noStrike" spc="-1" dirty="0"/>
          </a:p>
          <a:p>
            <a:pPr>
              <a:lnSpc>
                <a:spcPct val="150000"/>
              </a:lnSpc>
            </a:pPr>
            <a:r>
              <a:rPr lang="pl-PL" sz="2000" b="0" strike="noStrike" spc="-1" dirty="0" smtClean="0">
                <a:solidFill>
                  <a:srgbClr val="FFFFFF"/>
                </a:solidFill>
                <a:ea typeface="DejaVu Sans"/>
              </a:rPr>
              <a:t>- funkcja marketingowa;</a:t>
            </a:r>
            <a:endParaRPr lang="pl-PL" sz="2000" b="0" strike="noStrike" spc="-1" dirty="0"/>
          </a:p>
          <a:p>
            <a:pPr>
              <a:lnSpc>
                <a:spcPct val="150000"/>
              </a:lnSpc>
            </a:pPr>
            <a:r>
              <a:rPr lang="pl-PL" sz="2000" b="0" strike="noStrike" spc="-1" dirty="0" smtClean="0">
                <a:solidFill>
                  <a:srgbClr val="FFFFFF"/>
                </a:solidFill>
                <a:ea typeface="DejaVu Sans"/>
              </a:rPr>
              <a:t>- zdalny </a:t>
            </a:r>
            <a:r>
              <a:rPr lang="pl-PL" sz="2000" b="0" strike="noStrike" spc="-1" dirty="0">
                <a:solidFill>
                  <a:srgbClr val="FFFFFF"/>
                </a:solidFill>
                <a:ea typeface="DejaVu Sans"/>
              </a:rPr>
              <a:t>dostęp i zarządzanie </a:t>
            </a:r>
            <a:r>
              <a:rPr lang="pl-PL" sz="2000" b="0" strike="noStrike" spc="-1" dirty="0" err="1">
                <a:solidFill>
                  <a:srgbClr val="FFFFFF"/>
                </a:solidFill>
                <a:ea typeface="DejaVu Sans"/>
              </a:rPr>
              <a:t>firmwar'em</a:t>
            </a:r>
            <a:r>
              <a:rPr lang="pl-PL" sz="2000" b="0" strike="noStrike" spc="-1" dirty="0">
                <a:solidFill>
                  <a:srgbClr val="FFFFFF"/>
                </a:solidFill>
                <a:ea typeface="DejaVu Sans"/>
              </a:rPr>
              <a:t> (oprogramowaniem sprzętowym</a:t>
            </a:r>
            <a:r>
              <a:rPr lang="pl-PL" sz="2000" b="0" strike="noStrike" spc="-1" dirty="0" smtClean="0">
                <a:solidFill>
                  <a:srgbClr val="FFFFFF"/>
                </a:solidFill>
                <a:ea typeface="DejaVu Sans"/>
              </a:rPr>
              <a:t>).</a:t>
            </a:r>
            <a:endParaRPr lang="pl-PL" sz="2000" b="0" strike="noStrike" spc="-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CustomShape 1" hidden="1"/>
          <p:cNvSpPr/>
          <p:nvPr/>
        </p:nvSpPr>
        <p:spPr>
          <a:xfrm>
            <a:off x="0" y="0"/>
            <a:ext cx="155880" cy="1558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0" name="CustomShape 2"/>
          <p:cNvSpPr/>
          <p:nvPr/>
        </p:nvSpPr>
        <p:spPr>
          <a:xfrm>
            <a:off x="9900360" y="6459840"/>
            <a:ext cx="1309320" cy="362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21" name="Obraz 220"/>
          <p:cNvPicPr/>
          <p:nvPr/>
        </p:nvPicPr>
        <p:blipFill>
          <a:blip r:embed="rId2"/>
          <a:stretch/>
        </p:blipFill>
        <p:spPr>
          <a:xfrm>
            <a:off x="360" y="0"/>
            <a:ext cx="360" cy="360"/>
          </a:xfrm>
          <a:prstGeom prst="rect">
            <a:avLst/>
          </a:prstGeom>
          <a:ln>
            <a:noFill/>
          </a:ln>
        </p:spPr>
      </p:pic>
      <p:sp>
        <p:nvSpPr>
          <p:cNvPr id="222" name="CustomShape 3"/>
          <p:cNvSpPr/>
          <p:nvPr/>
        </p:nvSpPr>
        <p:spPr>
          <a:xfrm>
            <a:off x="1116000" y="116632"/>
            <a:ext cx="9285480" cy="8640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48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Instalacja i zarządzanie:</a:t>
            </a:r>
            <a:endParaRPr lang="pl-PL" sz="4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4800" b="0" strike="noStrike" spc="-1" dirty="0">
              <a:latin typeface="Arial"/>
            </a:endParaRPr>
          </a:p>
        </p:txBody>
      </p:sp>
      <p:sp>
        <p:nvSpPr>
          <p:cNvPr id="223" name="CustomShape 4"/>
          <p:cNvSpPr/>
          <p:nvPr/>
        </p:nvSpPr>
        <p:spPr>
          <a:xfrm>
            <a:off x="1080000" y="980728"/>
            <a:ext cx="9717480" cy="54791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50000"/>
              </a:lnSpc>
            </a:pPr>
            <a:r>
              <a:rPr lang="pl-PL" sz="2000" b="0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- koncentrator (urządzenie </a:t>
            </a:r>
            <a:r>
              <a:rPr lang="pl-PL" sz="20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z systemem centralnym agregującym dane z torów </a:t>
            </a:r>
            <a:r>
              <a:rPr lang="pl-PL" sz="2000" b="0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odbiorczych);</a:t>
            </a:r>
            <a:endParaRPr lang="pl-PL" sz="2000" b="0" strike="noStrike" spc="-1" dirty="0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pl-PL" sz="2000" b="0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- instalacja </a:t>
            </a:r>
            <a:r>
              <a:rPr lang="pl-PL" sz="20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sond pomiarowych </a:t>
            </a:r>
            <a:r>
              <a:rPr lang="pl-PL" sz="2000" b="0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(hydrofonów) w </a:t>
            </a:r>
            <a:r>
              <a:rPr lang="pl-PL" sz="20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lampach </a:t>
            </a:r>
            <a:r>
              <a:rPr lang="pl-PL" sz="2000" b="0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basenowych lub niszach </a:t>
            </a:r>
            <a:r>
              <a:rPr lang="pl-PL" sz="2000" b="0" strike="noStrike" spc="-1" dirty="0" err="1" smtClean="0">
                <a:solidFill>
                  <a:srgbClr val="FFFFFF"/>
                </a:solidFill>
                <a:latin typeface="Arial"/>
                <a:ea typeface="DejaVu Sans"/>
              </a:rPr>
              <a:t>hydrofonowych</a:t>
            </a:r>
            <a:r>
              <a:rPr lang="pl-PL" sz="2000" b="0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;</a:t>
            </a:r>
            <a:endParaRPr lang="pl-PL" sz="2000" b="0" strike="noStrike" spc="-1" dirty="0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pl-PL" sz="2000" b="0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- </a:t>
            </a:r>
            <a:r>
              <a:rPr lang="pl-PL" sz="2000" b="0" strike="noStrike" spc="-1" dirty="0" err="1" smtClean="0">
                <a:solidFill>
                  <a:srgbClr val="FFFFFF"/>
                </a:solidFill>
                <a:latin typeface="Arial"/>
                <a:ea typeface="DejaVu Sans"/>
              </a:rPr>
              <a:t>multi</a:t>
            </a:r>
            <a:r>
              <a:rPr lang="pl-PL" sz="2000" b="0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pl-PL" sz="20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stacja </a:t>
            </a:r>
            <a:r>
              <a:rPr lang="pl-PL" sz="2000" b="0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ładująca;</a:t>
            </a:r>
            <a:endParaRPr lang="pl-PL" sz="2000" b="0" strike="noStrike" spc="-1" dirty="0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pl-PL" sz="2000" b="0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- możliwość </a:t>
            </a:r>
            <a:r>
              <a:rPr lang="pl-PL" sz="20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instalacji na basenach z wieloma nieckami basenowymi, w tym </a:t>
            </a:r>
            <a:r>
              <a:rPr lang="pl-PL" sz="2000" b="0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/>
            </a:r>
            <a:br>
              <a:rPr lang="pl-PL" sz="2000" b="0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</a:br>
            <a:r>
              <a:rPr lang="pl-PL" sz="2000" b="0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z </a:t>
            </a:r>
            <a:r>
              <a:rPr lang="pl-PL" sz="20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nieckami o nieregularnych </a:t>
            </a:r>
            <a:r>
              <a:rPr lang="pl-PL" sz="2000" b="0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kształtach i w licznych atrakcjach wodnych </a:t>
            </a:r>
            <a:br>
              <a:rPr lang="pl-PL" sz="2000" b="0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</a:br>
            <a:r>
              <a:rPr lang="pl-PL" sz="2000" b="0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(np. zjeżdżalnie);</a:t>
            </a:r>
            <a:endParaRPr lang="pl-PL" sz="2000" b="0" strike="noStrike" spc="-1" dirty="0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pl-PL" sz="2000" b="0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- opaska </a:t>
            </a:r>
            <a:r>
              <a:rPr lang="pl-PL" sz="20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nakładana na rękę nie pogarsza użytkownikowi komfortu </a:t>
            </a:r>
            <a:r>
              <a:rPr lang="pl-PL" sz="2000" b="0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korzystania</a:t>
            </a:r>
            <a:br>
              <a:rPr lang="pl-PL" sz="2000" b="0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</a:br>
            <a:r>
              <a:rPr lang="pl-PL" sz="2000" b="0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pl-PL" sz="20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z </a:t>
            </a:r>
            <a:r>
              <a:rPr lang="pl-PL" sz="2000" b="0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obiektu, działa zarówno w niecce basenowej jak i poza nią;</a:t>
            </a:r>
            <a:endParaRPr lang="pl-PL" sz="2000" b="0" strike="noStrike" spc="-1" dirty="0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pl-PL" sz="2000" b="0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- </a:t>
            </a:r>
            <a:r>
              <a:rPr lang="pl-PL" sz="2000" b="0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terminale </a:t>
            </a:r>
            <a:r>
              <a:rPr lang="pl-PL" sz="20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działają z każdego miejsca na basenie z dostępem do </a:t>
            </a:r>
            <a:r>
              <a:rPr lang="pl-PL" sz="2000" b="0" strike="noStrike" spc="-1" dirty="0" err="1" smtClean="0">
                <a:solidFill>
                  <a:srgbClr val="FFFFFF"/>
                </a:solidFill>
                <a:latin typeface="Arial"/>
                <a:ea typeface="DejaVu Sans"/>
              </a:rPr>
              <a:t>WiFi</a:t>
            </a:r>
            <a:r>
              <a:rPr lang="pl-PL" sz="2000" b="0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;</a:t>
            </a:r>
            <a:endParaRPr lang="pl-PL" sz="2000" b="0" strike="noStrike" spc="-1" dirty="0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pl-PL" sz="2000" b="0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- uaktualnienia </a:t>
            </a:r>
            <a:r>
              <a:rPr lang="pl-PL" sz="2000" b="0" strike="noStrike" spc="-1" dirty="0" err="1">
                <a:solidFill>
                  <a:srgbClr val="FFFFFF"/>
                </a:solidFill>
                <a:latin typeface="Arial"/>
                <a:ea typeface="DejaVu Sans"/>
              </a:rPr>
              <a:t>firmware'u</a:t>
            </a:r>
            <a:r>
              <a:rPr lang="pl-PL" sz="20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i oprogramowania opaski w sposób </a:t>
            </a:r>
            <a:r>
              <a:rPr lang="pl-PL" sz="2000" b="0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zdalny.</a:t>
            </a:r>
            <a:endParaRPr lang="pl-PL" sz="2000" b="0" strike="noStrike" spc="-1" dirty="0">
              <a:latin typeface="Arial"/>
            </a:endParaRPr>
          </a:p>
          <a:p>
            <a:pPr>
              <a:lnSpc>
                <a:spcPct val="150000"/>
              </a:lnSpc>
            </a:pPr>
            <a:endParaRPr lang="pl-PL" sz="20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14615</TotalTime>
  <Words>569</Words>
  <Application>Microsoft Office PowerPoint</Application>
  <PresentationFormat>Niestandardowy</PresentationFormat>
  <Paragraphs>77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4</vt:i4>
      </vt:variant>
      <vt:variant>
        <vt:lpstr>Tytuły slajdów</vt:lpstr>
      </vt:variant>
      <vt:variant>
        <vt:i4>10</vt:i4>
      </vt:variant>
    </vt:vector>
  </HeadingPairs>
  <TitlesOfParts>
    <vt:vector size="14" baseType="lpstr">
      <vt:lpstr>Office Theme</vt:lpstr>
      <vt:lpstr>Office Theme</vt:lpstr>
      <vt:lpstr>Office Theme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Propozycja współpracy dla 4F</dc:title>
  <dc:creator>Piotr Pytkowski</dc:creator>
  <cp:lastModifiedBy>Teresa</cp:lastModifiedBy>
  <cp:revision>347</cp:revision>
  <dcterms:created xsi:type="dcterms:W3CDTF">2019-01-25T17:19:16Z</dcterms:created>
  <dcterms:modified xsi:type="dcterms:W3CDTF">2022-08-25T10:42:45Z</dcterms:modified>
  <dc:language>pl-PL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Niestandardowy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9</vt:i4>
  </property>
</Properties>
</file>